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5"/>
  </p:notesMasterIdLst>
  <p:sldIdLst>
    <p:sldId id="256" r:id="rId2"/>
    <p:sldId id="258" r:id="rId3"/>
    <p:sldId id="259" r:id="rId4"/>
    <p:sldId id="261" r:id="rId5"/>
    <p:sldId id="260" r:id="rId6"/>
    <p:sldId id="318" r:id="rId7"/>
    <p:sldId id="269" r:id="rId8"/>
    <p:sldId id="270" r:id="rId9"/>
    <p:sldId id="271" r:id="rId10"/>
    <p:sldId id="272" r:id="rId11"/>
    <p:sldId id="273" r:id="rId12"/>
    <p:sldId id="274" r:id="rId13"/>
    <p:sldId id="266" r:id="rId14"/>
    <p:sldId id="280" r:id="rId15"/>
    <p:sldId id="309" r:id="rId16"/>
    <p:sldId id="310" r:id="rId17"/>
    <p:sldId id="311" r:id="rId18"/>
    <p:sldId id="312" r:id="rId19"/>
    <p:sldId id="308" r:id="rId20"/>
    <p:sldId id="313" r:id="rId21"/>
    <p:sldId id="314" r:id="rId22"/>
    <p:sldId id="315" r:id="rId23"/>
    <p:sldId id="316" r:id="rId24"/>
    <p:sldId id="326" r:id="rId25"/>
    <p:sldId id="323" r:id="rId26"/>
    <p:sldId id="324" r:id="rId27"/>
    <p:sldId id="325" r:id="rId28"/>
    <p:sldId id="317" r:id="rId29"/>
    <p:sldId id="292" r:id="rId30"/>
    <p:sldId id="293" r:id="rId31"/>
    <p:sldId id="319" r:id="rId32"/>
    <p:sldId id="321" r:id="rId33"/>
    <p:sldId id="32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105" autoAdjust="0"/>
    <p:restoredTop sz="94660"/>
  </p:normalViewPr>
  <p:slideViewPr>
    <p:cSldViewPr snapToGrid="0">
      <p:cViewPr varScale="1">
        <p:scale>
          <a:sx n="83" d="100"/>
          <a:sy n="83" d="100"/>
        </p:scale>
        <p:origin x="90"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632EC-BAD9-4D8D-8AD2-C2BA87A9D7A8}"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AD29-7337-4807-82F8-48DFB50E471F}" type="slidenum">
              <a:rPr lang="en-US" smtClean="0"/>
              <a:t>‹#›</a:t>
            </a:fld>
            <a:endParaRPr lang="en-US"/>
          </a:p>
        </p:txBody>
      </p:sp>
    </p:spTree>
    <p:extLst>
      <p:ext uri="{BB962C8B-B14F-4D97-AF65-F5344CB8AC3E}">
        <p14:creationId xmlns:p14="http://schemas.microsoft.com/office/powerpoint/2010/main" val="41772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076917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57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8850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872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85965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965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09390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63892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434110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9340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1/24/2019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751305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25761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1629D1-3D8A-4B66-B372-41819540DBBB}"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12231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1629D1-3D8A-4B66-B372-41819540DBBB}"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2062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9D1-3D8A-4B66-B372-41819540DBBB}"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8378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9406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4975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1629D1-3D8A-4B66-B372-41819540DBBB}" type="datetimeFigureOut">
              <a:rPr lang="en-US" smtClean="0"/>
              <a:t>1/24/2019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238001524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tatecancerprofiles.cancer.gov/" TargetMode="External"/><Relationship Id="rId2" Type="http://schemas.openxmlformats.org/officeDocument/2006/relationships/hyperlink" Target="http://www.kaggle.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0EF408-3930-486A-A9F7-25CA7AB9AF31}"/>
              </a:ext>
            </a:extLst>
          </p:cNvPr>
          <p:cNvSpPr>
            <a:spLocks noGrp="1"/>
          </p:cNvSpPr>
          <p:nvPr>
            <p:ph type="ctrTitle"/>
          </p:nvPr>
        </p:nvSpPr>
        <p:spPr>
          <a:xfrm>
            <a:off x="743257" y="760287"/>
            <a:ext cx="8825658" cy="870210"/>
          </a:xfrm>
        </p:spPr>
        <p:txBody>
          <a:bodyPr>
            <a:normAutofit/>
          </a:bodyPr>
          <a:lstStyle/>
          <a:p>
            <a:r>
              <a:rPr lang="en-US" sz="2000" b="1" i="1" dirty="0">
                <a:latin typeface="Arial" panose="020B0604020202020204" pitchFamily="34" charset="0"/>
                <a:cs typeface="Arial" panose="020B0604020202020204" pitchFamily="34" charset="0"/>
              </a:rPr>
              <a:t>University of </a:t>
            </a:r>
            <a:r>
              <a:rPr lang="en-US" sz="2000" b="1" i="1" dirty="0" smtClean="0">
                <a:latin typeface="Arial" panose="020B0604020202020204" pitchFamily="34" charset="0"/>
                <a:cs typeface="Arial" panose="020B0604020202020204" pitchFamily="34" charset="0"/>
              </a:rPr>
              <a:t>Arizona - Data </a:t>
            </a:r>
            <a:r>
              <a:rPr lang="en-US" sz="2000" b="1" i="1" dirty="0">
                <a:latin typeface="Arial" panose="020B0604020202020204" pitchFamily="34" charset="0"/>
                <a:cs typeface="Arial" panose="020B0604020202020204" pitchFamily="34" charset="0"/>
              </a:rPr>
              <a:t>Science </a:t>
            </a:r>
            <a:r>
              <a:rPr lang="en-US" sz="2000" b="1" i="1" dirty="0" smtClean="0">
                <a:latin typeface="Arial" panose="020B0604020202020204" pitchFamily="34" charset="0"/>
                <a:cs typeface="Arial" panose="020B0604020202020204" pitchFamily="34" charset="0"/>
              </a:rPr>
              <a:t>Bootcamp</a:t>
            </a:r>
            <a:endParaRPr lang="en-US" sz="66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 xmlns:a16="http://schemas.microsoft.com/office/drawing/2014/main" id="{8C371B2E-D354-4128-91FC-E386FABF3166}"/>
              </a:ext>
            </a:extLst>
          </p:cNvPr>
          <p:cNvSpPr>
            <a:spLocks noGrp="1"/>
          </p:cNvSpPr>
          <p:nvPr>
            <p:ph type="subTitle" idx="1"/>
          </p:nvPr>
        </p:nvSpPr>
        <p:spPr>
          <a:xfrm>
            <a:off x="743257" y="2291508"/>
            <a:ext cx="10865222" cy="4045724"/>
          </a:xfrm>
        </p:spPr>
        <p:txBody>
          <a:bodyPr>
            <a:normAutofit/>
          </a:bodyPr>
          <a:lstStyle/>
          <a:p>
            <a:pPr algn="l"/>
            <a:r>
              <a:rPr lang="en-US" sz="4000" b="1" dirty="0" smtClean="0"/>
              <a:t>Superfund Sites by State Vs. Cancer Rates</a:t>
            </a:r>
          </a:p>
          <a:p>
            <a:pPr algn="l"/>
            <a:endParaRPr lang="en-US" dirty="0" smtClean="0"/>
          </a:p>
          <a:p>
            <a:pPr algn="l"/>
            <a:endParaRPr lang="en-US" dirty="0" smtClean="0"/>
          </a:p>
          <a:p>
            <a:pPr algn="l"/>
            <a:r>
              <a:rPr lang="en-US" b="1" dirty="0" smtClean="0"/>
              <a:t>Group </a:t>
            </a:r>
            <a:r>
              <a:rPr lang="en-US" b="1" dirty="0"/>
              <a:t>Members: </a:t>
            </a:r>
          </a:p>
          <a:p>
            <a:pPr algn="l"/>
            <a:r>
              <a:rPr lang="en-US" dirty="0"/>
              <a:t>Brenda </a:t>
            </a:r>
            <a:r>
              <a:rPr lang="en-US" dirty="0" smtClean="0"/>
              <a:t>Daly</a:t>
            </a:r>
          </a:p>
          <a:p>
            <a:pPr algn="l"/>
            <a:r>
              <a:rPr lang="en-US" dirty="0" smtClean="0"/>
              <a:t>Bryan Paynich</a:t>
            </a:r>
          </a:p>
          <a:p>
            <a:pPr algn="l"/>
            <a:r>
              <a:rPr lang="en-US" dirty="0" smtClean="0"/>
              <a:t>Anthony </a:t>
            </a:r>
            <a:r>
              <a:rPr lang="en-US" dirty="0" err="1" smtClean="0"/>
              <a:t>Mutwol</a:t>
            </a:r>
            <a:endParaRPr lang="en-US" dirty="0" smtClean="0"/>
          </a:p>
          <a:p>
            <a:pPr algn="l"/>
            <a:r>
              <a:rPr lang="en-US" dirty="0" smtClean="0"/>
              <a:t>Frank </a:t>
            </a:r>
            <a:r>
              <a:rPr lang="en-US" dirty="0"/>
              <a:t>Garcia</a:t>
            </a:r>
          </a:p>
          <a:p>
            <a:pPr algn="l"/>
            <a:endParaRPr lang="en-US" dirty="0"/>
          </a:p>
        </p:txBody>
      </p:sp>
    </p:spTree>
    <p:extLst>
      <p:ext uri="{BB962C8B-B14F-4D97-AF65-F5344CB8AC3E}">
        <p14:creationId xmlns:p14="http://schemas.microsoft.com/office/powerpoint/2010/main" val="4206229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9825" y="332576"/>
            <a:ext cx="10515600" cy="1325563"/>
          </a:xfrm>
        </p:spPr>
        <p:txBody>
          <a:bodyPr/>
          <a:lstStyle/>
          <a:p>
            <a:pPr algn="l"/>
            <a:r>
              <a:rPr lang="en-US" dirty="0" smtClean="0">
                <a:latin typeface="Arial" panose="020B0604020202020204" pitchFamily="34" charset="0"/>
                <a:cs typeface="Arial" panose="020B0604020202020204" pitchFamily="34" charset="0"/>
              </a:rPr>
              <a:t>Data wrangling</a:t>
            </a:r>
            <a:endParaRPr lang="en-US" dirty="0">
              <a:latin typeface="Arial" panose="020B0604020202020204" pitchFamily="34" charset="0"/>
              <a:cs typeface="Arial" panose="020B0604020202020204" pitchFamily="34" charset="0"/>
            </a:endParaRPr>
          </a:p>
        </p:txBody>
      </p:sp>
      <p:sp>
        <p:nvSpPr>
          <p:cNvPr id="6" name="Content Placeholder 5"/>
          <p:cNvSpPr>
            <a:spLocks noGrp="1"/>
          </p:cNvSpPr>
          <p:nvPr>
            <p:ph idx="1"/>
          </p:nvPr>
        </p:nvSpPr>
        <p:spPr>
          <a:xfrm>
            <a:off x="117695" y="1690688"/>
            <a:ext cx="5237480" cy="4351338"/>
          </a:xfrm>
        </p:spPr>
        <p:txBody>
          <a:bodyPr>
            <a:normAutofit fontScale="77500" lnSpcReduction="20000"/>
          </a:bodyPr>
          <a:lstStyle/>
          <a:p>
            <a:r>
              <a:rPr lang="en-US" dirty="0" smtClean="0">
                <a:latin typeface="Arial" panose="020B0604020202020204" pitchFamily="34" charset="0"/>
                <a:cs typeface="Arial" panose="020B0604020202020204" pitchFamily="34" charset="0"/>
              </a:rPr>
              <a:t>Split Data into 4 data sets, each set contained all cancer types for all 50 states.</a:t>
            </a:r>
          </a:p>
          <a:p>
            <a:r>
              <a:rPr lang="en-US" dirty="0" smtClean="0">
                <a:latin typeface="Arial" panose="020B0604020202020204" pitchFamily="34" charset="0"/>
                <a:cs typeface="Arial" panose="020B0604020202020204" pitchFamily="34" charset="0"/>
              </a:rPr>
              <a:t>Merged </a:t>
            </a:r>
            <a:r>
              <a:rPr lang="en-US" dirty="0" err="1" smtClean="0">
                <a:latin typeface="Arial" panose="020B0604020202020204" pitchFamily="34" charset="0"/>
                <a:cs typeface="Arial" panose="020B0604020202020204" pitchFamily="34" charset="0"/>
              </a:rPr>
              <a:t>lat</a:t>
            </a:r>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lng</a:t>
            </a:r>
            <a:r>
              <a:rPr lang="en-US" dirty="0" smtClean="0">
                <a:latin typeface="Arial" panose="020B0604020202020204" pitchFamily="34" charset="0"/>
                <a:cs typeface="Arial" panose="020B0604020202020204" pitchFamily="34" charset="0"/>
              </a:rPr>
              <a:t> information into each </a:t>
            </a:r>
            <a:r>
              <a:rPr lang="en-US" dirty="0" err="1" smtClean="0">
                <a:latin typeface="Arial" panose="020B0604020202020204" pitchFamily="34" charset="0"/>
                <a:cs typeface="Arial" panose="020B0604020202020204" pitchFamily="34" charset="0"/>
              </a:rPr>
              <a:t>dataframe</a:t>
            </a:r>
            <a:r>
              <a:rPr lang="en-US" dirty="0" smtClean="0">
                <a:latin typeface="Arial" panose="020B0604020202020204" pitchFamily="34" charset="0"/>
                <a:cs typeface="Arial" panose="020B0604020202020204" pitchFamily="34" charset="0"/>
              </a:rPr>
              <a:t> for each cancer type</a:t>
            </a:r>
          </a:p>
          <a:p>
            <a:r>
              <a:rPr lang="en-US" dirty="0" smtClean="0">
                <a:latin typeface="Arial" panose="020B0604020202020204" pitchFamily="34" charset="0"/>
                <a:cs typeface="Arial" panose="020B0604020202020204" pitchFamily="34" charset="0"/>
              </a:rPr>
              <a:t>Created subset of each cancer type with Incident Rate and Superfund count per state</a:t>
            </a:r>
          </a:p>
          <a:p>
            <a:r>
              <a:rPr lang="en-US" dirty="0" smtClean="0">
                <a:latin typeface="Arial" panose="020B0604020202020204" pitchFamily="34" charset="0"/>
                <a:cs typeface="Arial" panose="020B0604020202020204" pitchFamily="34" charset="0"/>
              </a:rPr>
              <a:t>Created Scatter plots for each Cancer type and looked for correlations visually.</a:t>
            </a:r>
          </a:p>
          <a:p>
            <a:r>
              <a:rPr lang="en-US" dirty="0" smtClean="0">
                <a:latin typeface="Arial" panose="020B0604020202020204" pitchFamily="34" charset="0"/>
                <a:cs typeface="Arial" panose="020B0604020202020204" pitchFamily="34" charset="0"/>
              </a:rPr>
              <a:t>Fed each of the reduced </a:t>
            </a:r>
            <a:r>
              <a:rPr lang="en-US" dirty="0" err="1" smtClean="0">
                <a:latin typeface="Arial" panose="020B0604020202020204" pitchFamily="34" charset="0"/>
                <a:cs typeface="Arial" panose="020B0604020202020204" pitchFamily="34" charset="0"/>
              </a:rPr>
              <a:t>dataframes</a:t>
            </a:r>
            <a:r>
              <a:rPr lang="en-US" dirty="0" smtClean="0">
                <a:latin typeface="Arial" panose="020B0604020202020204" pitchFamily="34" charset="0"/>
                <a:cs typeface="Arial" panose="020B0604020202020204" pitchFamily="34" charset="0"/>
              </a:rPr>
              <a:t> into the </a:t>
            </a:r>
            <a:r>
              <a:rPr lang="en-US" dirty="0" err="1" smtClean="0">
                <a:latin typeface="Arial" panose="020B0604020202020204" pitchFamily="34" charset="0"/>
                <a:cs typeface="Arial" panose="020B0604020202020204" pitchFamily="34" charset="0"/>
              </a:rPr>
              <a:t>pearson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correleation</a:t>
            </a:r>
            <a:r>
              <a:rPr lang="en-US" dirty="0" smtClean="0">
                <a:latin typeface="Arial" panose="020B0604020202020204" pitchFamily="34" charset="0"/>
                <a:cs typeface="Arial" panose="020B0604020202020204" pitchFamily="34" charset="0"/>
              </a:rPr>
              <a:t> function to look for correlations statistically</a:t>
            </a:r>
          </a:p>
          <a:p>
            <a:r>
              <a:rPr lang="en-US" dirty="0"/>
              <a:t>The </a:t>
            </a:r>
            <a:r>
              <a:rPr lang="en-US" b="1" dirty="0"/>
              <a:t>Pearson</a:t>
            </a:r>
            <a:r>
              <a:rPr lang="en-US" dirty="0"/>
              <a:t> product-moment correlation coefficient </a:t>
            </a:r>
            <a:r>
              <a:rPr lang="en-US" b="1" dirty="0"/>
              <a:t>is</a:t>
            </a:r>
            <a:r>
              <a:rPr lang="en-US" dirty="0"/>
              <a:t> a measure of the strength of the linear relationship between two variables. It </a:t>
            </a:r>
            <a:r>
              <a:rPr lang="en-US" b="1" dirty="0"/>
              <a:t>is</a:t>
            </a:r>
            <a:r>
              <a:rPr lang="en-US" dirty="0"/>
              <a:t> referred to as </a:t>
            </a:r>
            <a:r>
              <a:rPr lang="en-US" b="1" dirty="0" smtClean="0"/>
              <a:t>Pearson's </a:t>
            </a:r>
            <a:r>
              <a:rPr lang="en-US" dirty="0" smtClean="0"/>
              <a:t>correlation </a:t>
            </a:r>
            <a:r>
              <a:rPr lang="en-US" dirty="0"/>
              <a:t>or simply as the correlation coefficient. ... A perfect positive linear relationship, </a:t>
            </a:r>
            <a:r>
              <a:rPr lang="en-US" b="1" dirty="0"/>
              <a:t>r</a:t>
            </a:r>
            <a:r>
              <a:rPr lang="en-US" dirty="0"/>
              <a:t> = 1.</a:t>
            </a: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355175" y="365125"/>
            <a:ext cx="5949592" cy="6001588"/>
          </a:xfrm>
          <a:prstGeom prst="rect">
            <a:avLst/>
          </a:prstGeom>
        </p:spPr>
      </p:pic>
      <p:pic>
        <p:nvPicPr>
          <p:cNvPr id="3" name="Picture 2"/>
          <p:cNvPicPr>
            <a:picLocks noChangeAspect="1"/>
          </p:cNvPicPr>
          <p:nvPr/>
        </p:nvPicPr>
        <p:blipFill>
          <a:blip r:embed="rId3"/>
          <a:stretch>
            <a:fillRect/>
          </a:stretch>
        </p:blipFill>
        <p:spPr>
          <a:xfrm>
            <a:off x="6704479" y="1164843"/>
            <a:ext cx="5177218" cy="2478868"/>
          </a:xfrm>
          <a:prstGeom prst="rect">
            <a:avLst/>
          </a:prstGeom>
        </p:spPr>
      </p:pic>
      <p:pic>
        <p:nvPicPr>
          <p:cNvPr id="4" name="Picture 3"/>
          <p:cNvPicPr>
            <a:picLocks noChangeAspect="1"/>
          </p:cNvPicPr>
          <p:nvPr/>
        </p:nvPicPr>
        <p:blipFill>
          <a:blip r:embed="rId4"/>
          <a:stretch>
            <a:fillRect/>
          </a:stretch>
        </p:blipFill>
        <p:spPr>
          <a:xfrm>
            <a:off x="7491922" y="2581654"/>
            <a:ext cx="4559856" cy="3723550"/>
          </a:xfrm>
          <a:prstGeom prst="rect">
            <a:avLst/>
          </a:prstGeom>
        </p:spPr>
      </p:pic>
    </p:spTree>
    <p:extLst>
      <p:ext uri="{BB962C8B-B14F-4D97-AF65-F5344CB8AC3E}">
        <p14:creationId xmlns:p14="http://schemas.microsoft.com/office/powerpoint/2010/main" val="3912659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516"/>
          </a:xfrm>
        </p:spPr>
        <p:txBody>
          <a:bodyPr/>
          <a:lstStyle/>
          <a:p>
            <a:pPr algn="l"/>
            <a:r>
              <a:rPr lang="en-US" dirty="0" smtClean="0"/>
              <a:t>Scatter Plots correlation</a:t>
            </a:r>
            <a:endParaRPr lang="en-US" dirty="0"/>
          </a:p>
        </p:txBody>
      </p:sp>
      <p:pic>
        <p:nvPicPr>
          <p:cNvPr id="4" name="Content Placeholder 3"/>
          <p:cNvPicPr>
            <a:picLocks noGrp="1" noChangeAspect="1"/>
          </p:cNvPicPr>
          <p:nvPr>
            <p:ph idx="1"/>
          </p:nvPr>
        </p:nvPicPr>
        <p:blipFill>
          <a:blip r:embed="rId2"/>
          <a:stretch>
            <a:fillRect/>
          </a:stretch>
        </p:blipFill>
        <p:spPr>
          <a:xfrm>
            <a:off x="838200" y="1261642"/>
            <a:ext cx="4834043" cy="2454592"/>
          </a:xfrm>
          <a:prstGeom prst="rect">
            <a:avLst/>
          </a:prstGeom>
        </p:spPr>
      </p:pic>
      <p:pic>
        <p:nvPicPr>
          <p:cNvPr id="5" name="Picture 4"/>
          <p:cNvPicPr>
            <a:picLocks noChangeAspect="1"/>
          </p:cNvPicPr>
          <p:nvPr/>
        </p:nvPicPr>
        <p:blipFill>
          <a:blip r:embed="rId3"/>
          <a:stretch>
            <a:fillRect/>
          </a:stretch>
        </p:blipFill>
        <p:spPr>
          <a:xfrm>
            <a:off x="6280432" y="1261642"/>
            <a:ext cx="4657589" cy="2454592"/>
          </a:xfrm>
          <a:prstGeom prst="rect">
            <a:avLst/>
          </a:prstGeom>
        </p:spPr>
      </p:pic>
      <p:pic>
        <p:nvPicPr>
          <p:cNvPr id="6" name="Picture 5"/>
          <p:cNvPicPr>
            <a:picLocks noChangeAspect="1"/>
          </p:cNvPicPr>
          <p:nvPr/>
        </p:nvPicPr>
        <p:blipFill>
          <a:blip r:embed="rId4"/>
          <a:stretch>
            <a:fillRect/>
          </a:stretch>
        </p:blipFill>
        <p:spPr>
          <a:xfrm>
            <a:off x="838200" y="3827361"/>
            <a:ext cx="4810422" cy="2565959"/>
          </a:xfrm>
          <a:prstGeom prst="rect">
            <a:avLst/>
          </a:prstGeom>
        </p:spPr>
      </p:pic>
      <p:pic>
        <p:nvPicPr>
          <p:cNvPr id="7" name="Picture 6"/>
          <p:cNvPicPr>
            <a:picLocks noChangeAspect="1"/>
          </p:cNvPicPr>
          <p:nvPr/>
        </p:nvPicPr>
        <p:blipFill>
          <a:blip r:embed="rId5"/>
          <a:stretch>
            <a:fillRect/>
          </a:stretch>
        </p:blipFill>
        <p:spPr>
          <a:xfrm>
            <a:off x="6258826" y="3910989"/>
            <a:ext cx="4679195" cy="2482332"/>
          </a:xfrm>
          <a:prstGeom prst="rect">
            <a:avLst/>
          </a:prstGeom>
        </p:spPr>
      </p:pic>
    </p:spTree>
    <p:extLst>
      <p:ext uri="{BB962C8B-B14F-4D97-AF65-F5344CB8AC3E}">
        <p14:creationId xmlns:p14="http://schemas.microsoft.com/office/powerpoint/2010/main" val="36790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59" y="373088"/>
            <a:ext cx="8610600" cy="1293028"/>
          </a:xfrm>
        </p:spPr>
        <p:txBody>
          <a:bodyPr/>
          <a:lstStyle/>
          <a:p>
            <a:pPr algn="l"/>
            <a:r>
              <a:rPr lang="en-US" dirty="0" smtClean="0">
                <a:latin typeface="Arial" panose="020B0604020202020204" pitchFamily="34" charset="0"/>
                <a:cs typeface="Arial" panose="020B0604020202020204" pitchFamily="34" charset="0"/>
              </a:rPr>
              <a:t>Visualizations </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68259" y="1792574"/>
            <a:ext cx="4160520" cy="4351338"/>
          </a:xfrm>
        </p:spPr>
        <p:txBody>
          <a:bodyPr>
            <a:normAutofit fontScale="92500" lnSpcReduction="10000"/>
          </a:bodyPr>
          <a:lstStyle/>
          <a:p>
            <a:r>
              <a:rPr lang="en-US" dirty="0" smtClean="0">
                <a:latin typeface="Arial" panose="020B0604020202020204" pitchFamily="34" charset="0"/>
                <a:cs typeface="Arial" panose="020B0604020202020204" pitchFamily="34" charset="0"/>
              </a:rPr>
              <a:t>Created visualizations using heat maps and marker locations to search for correlations on a map for each cancer type</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Read cancer data and superfund </a:t>
            </a:r>
            <a:r>
              <a:rPr lang="en-US" dirty="0" err="1" smtClean="0">
                <a:latin typeface="Arial" panose="020B0604020202020204" pitchFamily="34" charset="0"/>
                <a:cs typeface="Arial" panose="020B0604020202020204" pitchFamily="34" charset="0"/>
              </a:rPr>
              <a:t>json</a:t>
            </a:r>
            <a:r>
              <a:rPr lang="en-US" dirty="0" smtClean="0">
                <a:latin typeface="Arial" panose="020B0604020202020204" pitchFamily="34" charset="0"/>
                <a:cs typeface="Arial" panose="020B0604020202020204" pitchFamily="34" charset="0"/>
              </a:rPr>
              <a:t> data</a:t>
            </a:r>
          </a:p>
          <a:p>
            <a:pPr marL="0" indent="0">
              <a:buNone/>
            </a:pP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Used google </a:t>
            </a:r>
            <a:r>
              <a:rPr lang="en-US" dirty="0" err="1" smtClean="0">
                <a:latin typeface="Arial" panose="020B0604020202020204" pitchFamily="34" charset="0"/>
                <a:cs typeface="Arial" panose="020B0604020202020204" pitchFamily="34" charset="0"/>
              </a:rPr>
              <a:t>api</a:t>
            </a:r>
            <a:r>
              <a:rPr lang="en-US" dirty="0" smtClean="0">
                <a:latin typeface="Arial" panose="020B0604020202020204" pitchFamily="34" charset="0"/>
                <a:cs typeface="Arial" panose="020B0604020202020204" pitchFamily="34" charset="0"/>
              </a:rPr>
              <a:t> functionality to generate a </a:t>
            </a:r>
            <a:r>
              <a:rPr lang="en-US" dirty="0" err="1" smtClean="0">
                <a:latin typeface="Arial" panose="020B0604020202020204" pitchFamily="34" charset="0"/>
                <a:cs typeface="Arial" panose="020B0604020202020204" pitchFamily="34" charset="0"/>
              </a:rPr>
              <a:t>heatmap</a:t>
            </a:r>
            <a:r>
              <a:rPr lang="en-US" dirty="0" smtClean="0">
                <a:latin typeface="Arial" panose="020B0604020202020204" pitchFamily="34" charset="0"/>
                <a:cs typeface="Arial" panose="020B0604020202020204" pitchFamily="34" charset="0"/>
              </a:rPr>
              <a:t> layer, location marker layer, and </a:t>
            </a:r>
            <a:r>
              <a:rPr lang="en-US" dirty="0" err="1" smtClean="0">
                <a:latin typeface="Arial" panose="020B0604020202020204" pitchFamily="34" charset="0"/>
                <a:cs typeface="Arial" panose="020B0604020202020204" pitchFamily="34" charset="0"/>
              </a:rPr>
              <a:t>geojson</a:t>
            </a:r>
            <a:r>
              <a:rPr lang="en-US" dirty="0" smtClean="0">
                <a:latin typeface="Arial" panose="020B0604020202020204" pitchFamily="34" charset="0"/>
                <a:cs typeface="Arial" panose="020B0604020202020204" pitchFamily="34" charset="0"/>
              </a:rPr>
              <a:t> layer to visualize the county boarders all on the same map.</a:t>
            </a:r>
          </a:p>
          <a:p>
            <a:pPr marL="0" indent="0">
              <a:buNone/>
            </a:pP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509" y="248514"/>
            <a:ext cx="5489991" cy="30881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510" y="3461208"/>
            <a:ext cx="5489991" cy="3088120"/>
          </a:xfrm>
          <a:prstGeom prst="rect">
            <a:avLst/>
          </a:prstGeom>
        </p:spPr>
      </p:pic>
    </p:spTree>
    <p:extLst>
      <p:ext uri="{BB962C8B-B14F-4D97-AF65-F5344CB8AC3E}">
        <p14:creationId xmlns:p14="http://schemas.microsoft.com/office/powerpoint/2010/main" val="901716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smtClean="0">
                <a:solidFill>
                  <a:srgbClr val="FFFFFF"/>
                </a:solidFill>
              </a:rPr>
              <a:t>Scatter plot results per cancer Type</a:t>
            </a:r>
            <a:endParaRPr lang="en-US" sz="4400" dirty="0">
              <a:solidFill>
                <a:srgbClr val="FFFFFF"/>
              </a:solidFill>
            </a:endParaRPr>
          </a:p>
        </p:txBody>
      </p:sp>
    </p:spTree>
    <p:extLst>
      <p:ext uri="{BB962C8B-B14F-4D97-AF65-F5344CB8AC3E}">
        <p14:creationId xmlns:p14="http://schemas.microsoft.com/office/powerpoint/2010/main" val="2264437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Breast Cancer Scatter Plot</a:t>
            </a:r>
            <a:endParaRPr lang="en-US" dirty="0"/>
          </a:p>
        </p:txBody>
      </p:sp>
      <p:sp>
        <p:nvSpPr>
          <p:cNvPr id="6" name="Text Placeholder 5"/>
          <p:cNvSpPr>
            <a:spLocks noGrp="1"/>
          </p:cNvSpPr>
          <p:nvPr>
            <p:ph type="body" idx="1"/>
          </p:nvPr>
        </p:nvSpPr>
        <p:spPr>
          <a:xfrm>
            <a:off x="299962" y="1611709"/>
            <a:ext cx="3600011" cy="823912"/>
          </a:xfrm>
        </p:spPr>
        <p:txBody>
          <a:bodyPr/>
          <a:lstStyle/>
          <a:p>
            <a:endParaRPr lang="en-US" dirty="0"/>
          </a:p>
        </p:txBody>
      </p:sp>
      <p:sp>
        <p:nvSpPr>
          <p:cNvPr id="7" name="Content Placeholder 6"/>
          <p:cNvSpPr>
            <a:spLocks noGrp="1"/>
          </p:cNvSpPr>
          <p:nvPr>
            <p:ph sz="half" idx="2"/>
          </p:nvPr>
        </p:nvSpPr>
        <p:spPr>
          <a:xfrm>
            <a:off x="299962" y="2505075"/>
            <a:ext cx="3600010" cy="3684588"/>
          </a:xfrm>
        </p:spPr>
        <p:txBody>
          <a:bodyPr/>
          <a:lstStyle/>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92696"/>
            <a:ext cx="12501108" cy="5665303"/>
          </a:xfrm>
        </p:spPr>
      </p:pic>
      <p:sp>
        <p:nvSpPr>
          <p:cNvPr id="12" name="Rounded Rectangle 11"/>
          <p:cNvSpPr/>
          <p:nvPr/>
        </p:nvSpPr>
        <p:spPr>
          <a:xfrm>
            <a:off x="9263270" y="1492440"/>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0.11</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3642437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LUNG Cancer Scatter Plot</a:t>
            </a:r>
            <a:endParaRPr lang="en-US" dirty="0"/>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p:spPr>
      </p:pic>
      <p:sp>
        <p:nvSpPr>
          <p:cNvPr id="12" name="Rounded Rectangle 11"/>
          <p:cNvSpPr/>
          <p:nvPr/>
        </p:nvSpPr>
        <p:spPr>
          <a:xfrm>
            <a:off x="9247367" y="1094874"/>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0.06</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3364129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PROSTATE Cancer Scatter Plot</a:t>
            </a:r>
            <a:endParaRPr lang="en-US" dirty="0"/>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4625"/>
            <a:ext cx="12192000" cy="6096001"/>
          </a:xfrm>
        </p:spPr>
      </p:pic>
      <p:sp>
        <p:nvSpPr>
          <p:cNvPr id="12" name="Rounded Rectangle 11"/>
          <p:cNvSpPr/>
          <p:nvPr/>
        </p:nvSpPr>
        <p:spPr>
          <a:xfrm>
            <a:off x="9334832" y="1094875"/>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0.13</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1021388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smtClean="0"/>
              <a:t>COLON Cancer Scatter Plot</a:t>
            </a:r>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1"/>
            <a:ext cx="12192000" cy="6096000"/>
          </a:xfrm>
        </p:spPr>
      </p:pic>
      <p:sp>
        <p:nvSpPr>
          <p:cNvPr id="12" name="Rounded Rectangle 11"/>
          <p:cNvSpPr/>
          <p:nvPr/>
        </p:nvSpPr>
        <p:spPr>
          <a:xfrm>
            <a:off x="9263270" y="1293658"/>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Pearson correlation value: </a:t>
            </a:r>
            <a:r>
              <a:rPr lang="en-US" b="1" dirty="0" smtClean="0"/>
              <a:t>0.04</a:t>
            </a:r>
          </a:p>
          <a:p>
            <a:pPr algn="ctr"/>
            <a:r>
              <a:rPr lang="en-US" sz="1400" dirty="0" smtClean="0"/>
              <a:t>1.0 = perfect </a:t>
            </a:r>
            <a:r>
              <a:rPr lang="en-US" sz="1400" dirty="0" err="1" smtClean="0"/>
              <a:t>corrlelation</a:t>
            </a:r>
            <a:endParaRPr lang="en-US" sz="1400" dirty="0"/>
          </a:p>
        </p:txBody>
      </p:sp>
    </p:spTree>
    <p:extLst>
      <p:ext uri="{BB962C8B-B14F-4D97-AF65-F5344CB8AC3E}">
        <p14:creationId xmlns:p14="http://schemas.microsoft.com/office/powerpoint/2010/main" val="21777470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err="1" smtClean="0">
                <a:solidFill>
                  <a:srgbClr val="FFFFFF"/>
                </a:solidFill>
              </a:rPr>
              <a:t>Heatmap</a:t>
            </a:r>
            <a:r>
              <a:rPr lang="en-US" sz="4400" dirty="0" smtClean="0">
                <a:solidFill>
                  <a:srgbClr val="FFFFFF"/>
                </a:solidFill>
              </a:rPr>
              <a:t> results</a:t>
            </a:r>
            <a:endParaRPr lang="en-US" sz="4400" dirty="0">
              <a:solidFill>
                <a:srgbClr val="FFFFFF"/>
              </a:solidFill>
            </a:endParaRPr>
          </a:p>
        </p:txBody>
      </p:sp>
    </p:spTree>
    <p:extLst>
      <p:ext uri="{BB962C8B-B14F-4D97-AF65-F5344CB8AC3E}">
        <p14:creationId xmlns:p14="http://schemas.microsoft.com/office/powerpoint/2010/main" val="8724077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Tree>
    <p:extLst>
      <p:ext uri="{BB962C8B-B14F-4D97-AF65-F5344CB8AC3E}">
        <p14:creationId xmlns:p14="http://schemas.microsoft.com/office/powerpoint/2010/main" val="3515312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D1466E8-4B9A-4001-B906-426CE998695C}"/>
              </a:ext>
            </a:extLst>
          </p:cNvPr>
          <p:cNvSpPr txBox="1"/>
          <p:nvPr/>
        </p:nvSpPr>
        <p:spPr>
          <a:xfrm>
            <a:off x="1047751" y="1009649"/>
            <a:ext cx="8982074" cy="6801862"/>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What is the main research question</a:t>
            </a:r>
            <a:r>
              <a:rPr lang="en-US" sz="3200" b="1" dirty="0" smtClean="0">
                <a:latin typeface="Arial" panose="020B0604020202020204" pitchFamily="34" charset="0"/>
                <a:cs typeface="Arial" panose="020B0604020202020204" pitchFamily="34" charset="0"/>
              </a:rPr>
              <a:t>?</a:t>
            </a:r>
          </a:p>
          <a:p>
            <a:endParaRPr lang="en-US" sz="3200" dirty="0">
              <a:latin typeface="Arial" panose="020B0604020202020204" pitchFamily="34" charset="0"/>
              <a:cs typeface="Arial" panose="020B0604020202020204" pitchFamily="34" charset="0"/>
            </a:endParaRPr>
          </a:p>
          <a:p>
            <a:pPr lvl="1"/>
            <a:r>
              <a:rPr lang="en-US" sz="3200" dirty="0">
                <a:latin typeface="Arial" panose="020B0604020202020204" pitchFamily="34" charset="0"/>
                <a:cs typeface="Arial" panose="020B0604020202020204" pitchFamily="34" charset="0"/>
              </a:rPr>
              <a:t>Is there a higher incident of cancer in </a:t>
            </a:r>
            <a:r>
              <a:rPr lang="en-US" sz="3200" dirty="0" smtClean="0">
                <a:latin typeface="Arial" panose="020B0604020202020204" pitchFamily="34" charset="0"/>
                <a:cs typeface="Arial" panose="020B0604020202020204" pitchFamily="34" charset="0"/>
              </a:rPr>
              <a:t>States that </a:t>
            </a:r>
            <a:r>
              <a:rPr lang="en-US" sz="3200" dirty="0">
                <a:latin typeface="Arial" panose="020B0604020202020204" pitchFamily="34" charset="0"/>
                <a:cs typeface="Arial" panose="020B0604020202020204" pitchFamily="34" charset="0"/>
              </a:rPr>
              <a:t>contain a Superfund site?  </a:t>
            </a: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Hypothesis: </a:t>
            </a:r>
            <a:endParaRPr lang="en-US" sz="3200" b="1" dirty="0" smtClean="0">
              <a:latin typeface="Arial" panose="020B0604020202020204" pitchFamily="34" charset="0"/>
              <a:cs typeface="Arial" panose="020B0604020202020204" pitchFamily="34" charset="0"/>
            </a:endParaRPr>
          </a:p>
          <a:p>
            <a:endParaRPr lang="en-US" sz="32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Due </a:t>
            </a:r>
            <a:r>
              <a:rPr lang="en-US" sz="2800" dirty="0">
                <a:latin typeface="Arial" panose="020B0604020202020204" pitchFamily="34" charset="0"/>
                <a:cs typeface="Arial" panose="020B0604020202020204" pitchFamily="34" charset="0"/>
              </a:rPr>
              <a:t>to the negative </a:t>
            </a:r>
            <a:r>
              <a:rPr lang="en-US" sz="2800" dirty="0" smtClean="0">
                <a:latin typeface="Arial" panose="020B0604020202020204" pitchFamily="34" charset="0"/>
                <a:cs typeface="Arial" panose="020B0604020202020204" pitchFamily="34" charset="0"/>
              </a:rPr>
              <a:t>environmental </a:t>
            </a:r>
            <a:r>
              <a:rPr lang="en-US" sz="2800" dirty="0">
                <a:latin typeface="Arial" panose="020B0604020202020204" pitchFamily="34" charset="0"/>
                <a:cs typeface="Arial" panose="020B0604020202020204" pitchFamily="34" charset="0"/>
              </a:rPr>
              <a:t>impact of </a:t>
            </a:r>
            <a:r>
              <a:rPr lang="en-US" sz="2800" dirty="0" smtClean="0">
                <a:latin typeface="Arial" panose="020B0604020202020204" pitchFamily="34" charset="0"/>
                <a:cs typeface="Arial" panose="020B0604020202020204" pitchFamily="34" charset="0"/>
              </a:rPr>
              <a:t>Superfund </a:t>
            </a:r>
            <a:r>
              <a:rPr lang="en-US" sz="2800" dirty="0">
                <a:latin typeface="Arial" panose="020B0604020202020204" pitchFamily="34" charset="0"/>
                <a:cs typeface="Arial" panose="020B0604020202020204" pitchFamily="34" charset="0"/>
              </a:rPr>
              <a:t>sites, </a:t>
            </a:r>
            <a:r>
              <a:rPr lang="en-US" sz="2800" dirty="0" smtClean="0">
                <a:latin typeface="Arial" panose="020B0604020202020204" pitchFamily="34" charset="0"/>
                <a:cs typeface="Arial" panose="020B0604020202020204" pitchFamily="34" charset="0"/>
              </a:rPr>
              <a:t>the rate of cancer will </a:t>
            </a:r>
            <a:r>
              <a:rPr lang="en-US" sz="2800" dirty="0">
                <a:latin typeface="Arial" panose="020B0604020202020204" pitchFamily="34" charset="0"/>
                <a:cs typeface="Arial" panose="020B0604020202020204" pitchFamily="34" charset="0"/>
              </a:rPr>
              <a:t>be higher in the </a:t>
            </a:r>
            <a:r>
              <a:rPr lang="en-US" sz="2800" dirty="0" smtClean="0">
                <a:latin typeface="Arial" panose="020B0604020202020204" pitchFamily="34" charset="0"/>
                <a:cs typeface="Arial" panose="020B0604020202020204" pitchFamily="34" charset="0"/>
              </a:rPr>
              <a:t>States that have a higher number of Superfund sites. </a:t>
            </a:r>
            <a:endParaRPr lang="en-US" sz="28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35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2" name="Right Arrow 1"/>
          <p:cNvSpPr/>
          <p:nvPr/>
        </p:nvSpPr>
        <p:spPr>
          <a:xfrm>
            <a:off x="2043444" y="5462545"/>
            <a:ext cx="6551875"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Appears to be higher cancer rate towards the East</a:t>
            </a:r>
            <a:endParaRPr lang="en-US" dirty="0"/>
          </a:p>
        </p:txBody>
      </p:sp>
    </p:spTree>
    <p:extLst>
      <p:ext uri="{BB962C8B-B14F-4D97-AF65-F5344CB8AC3E}">
        <p14:creationId xmlns:p14="http://schemas.microsoft.com/office/powerpoint/2010/main" val="3524841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2" name="Right Arrow 1"/>
          <p:cNvSpPr/>
          <p:nvPr/>
        </p:nvSpPr>
        <p:spPr>
          <a:xfrm>
            <a:off x="5486400" y="374506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 on the coasts</a:t>
            </a:r>
            <a:endParaRPr lang="en-US" dirty="0"/>
          </a:p>
        </p:txBody>
      </p:sp>
      <p:sp>
        <p:nvSpPr>
          <p:cNvPr id="7" name="Right Arrow 6"/>
          <p:cNvSpPr/>
          <p:nvPr/>
        </p:nvSpPr>
        <p:spPr>
          <a:xfrm rot="10800000">
            <a:off x="2425108" y="297195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153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6872" y="0"/>
            <a:ext cx="12348872" cy="694624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2" name="Right Arrow 1"/>
          <p:cNvSpPr/>
          <p:nvPr/>
        </p:nvSpPr>
        <p:spPr>
          <a:xfrm>
            <a:off x="5033176" y="4309607"/>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 on the south</a:t>
            </a:r>
            <a:endParaRPr lang="en-US" dirty="0"/>
          </a:p>
        </p:txBody>
      </p:sp>
    </p:spTree>
    <p:extLst>
      <p:ext uri="{BB962C8B-B14F-4D97-AF65-F5344CB8AC3E}">
        <p14:creationId xmlns:p14="http://schemas.microsoft.com/office/powerpoint/2010/main" val="4070254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2472856" y="182880"/>
            <a:ext cx="6376946" cy="5861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smtClean="0"/>
              <a:t>Heatmap</a:t>
            </a:r>
            <a:r>
              <a:rPr lang="en-US" b="1" dirty="0" smtClean="0"/>
              <a:t> with Superfund Markers</a:t>
            </a:r>
            <a:endParaRPr lang="en-US" b="1" dirty="0"/>
          </a:p>
        </p:txBody>
      </p:sp>
    </p:spTree>
    <p:extLst>
      <p:ext uri="{BB962C8B-B14F-4D97-AF65-F5344CB8AC3E}">
        <p14:creationId xmlns:p14="http://schemas.microsoft.com/office/powerpoint/2010/main" val="2521318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smtClean="0"/>
              <a:t>Cancer HEATMAP Plot</a:t>
            </a:r>
            <a:endParaRPr lang="en-US" dirty="0"/>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p:nvSpPr>
        <p:spPr>
          <a:xfrm>
            <a:off x="3712607" y="5685789"/>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Large areas with high cancer rates but no Superfund sites</a:t>
            </a:r>
            <a:endParaRPr lang="en-US" b="1" dirty="0"/>
          </a:p>
        </p:txBody>
      </p:sp>
      <p:sp>
        <p:nvSpPr>
          <p:cNvPr id="9" name="Oval 8"/>
          <p:cNvSpPr/>
          <p:nvPr/>
        </p:nvSpPr>
        <p:spPr>
          <a:xfrm rot="1415328">
            <a:off x="3405702" y="681496"/>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3329731">
            <a:off x="918174" y="2600593"/>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372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963"/>
            <a:ext cx="12192000" cy="8226373"/>
          </a:xfrm>
        </p:spPr>
      </p:pic>
      <p:sp>
        <p:nvSpPr>
          <p:cNvPr id="10" name="Oval 9"/>
          <p:cNvSpPr/>
          <p:nvPr/>
        </p:nvSpPr>
        <p:spPr>
          <a:xfrm rot="8648102">
            <a:off x="5837179" y="3405418"/>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28650" y="468630"/>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Large areas with high cancer rates but no Superfund sites</a:t>
            </a:r>
            <a:endParaRPr lang="en-US" dirty="0"/>
          </a:p>
        </p:txBody>
      </p:sp>
      <p:sp>
        <p:nvSpPr>
          <p:cNvPr id="14" name="Oval 13"/>
          <p:cNvSpPr/>
          <p:nvPr/>
        </p:nvSpPr>
        <p:spPr>
          <a:xfrm rot="7422367">
            <a:off x="-58453" y="4588917"/>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816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681"/>
            <a:ext cx="12192000" cy="9415523"/>
          </a:xfrm>
          <a:prstGeom prst="rect">
            <a:avLst/>
          </a:prstGeom>
        </p:spPr>
      </p:pic>
      <p:sp>
        <p:nvSpPr>
          <p:cNvPr id="10" name="Oval 9"/>
          <p:cNvSpPr/>
          <p:nvPr/>
        </p:nvSpPr>
        <p:spPr>
          <a:xfrm rot="3378854">
            <a:off x="1368261" y="4659261"/>
            <a:ext cx="5045358" cy="179439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135517" y="3256057"/>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Large areas with high cancer rates but no Superfund sites</a:t>
            </a:r>
            <a:endParaRPr lang="en-US" b="1" dirty="0"/>
          </a:p>
        </p:txBody>
      </p:sp>
      <p:sp>
        <p:nvSpPr>
          <p:cNvPr id="7" name="Oval 6"/>
          <p:cNvSpPr/>
          <p:nvPr/>
        </p:nvSpPr>
        <p:spPr>
          <a:xfrm rot="3378854">
            <a:off x="2728923" y="-113448"/>
            <a:ext cx="2955748" cy="326006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809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7301"/>
            <a:ext cx="12192000" cy="7912601"/>
          </a:xfrm>
          <a:prstGeom prst="rect">
            <a:avLst/>
          </a:prstGeom>
        </p:spPr>
      </p:pic>
      <p:sp>
        <p:nvSpPr>
          <p:cNvPr id="5" name="Rounded Rectangle 4"/>
          <p:cNvSpPr/>
          <p:nvPr/>
        </p:nvSpPr>
        <p:spPr>
          <a:xfrm>
            <a:off x="7338059" y="4387627"/>
            <a:ext cx="4478417" cy="170456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Interesting how the Superfund sites cluster in high industrial areas, New Jersey, Chicago, Detroit.</a:t>
            </a:r>
            <a:endParaRPr lang="en-US" b="1" dirty="0"/>
          </a:p>
        </p:txBody>
      </p:sp>
    </p:spTree>
    <p:extLst>
      <p:ext uri="{BB962C8B-B14F-4D97-AF65-F5344CB8AC3E}">
        <p14:creationId xmlns:p14="http://schemas.microsoft.com/office/powerpoint/2010/main" val="3920379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smtClean="0">
                <a:solidFill>
                  <a:srgbClr val="FFFFFF"/>
                </a:solidFill>
              </a:rPr>
              <a:t>Conclusions</a:t>
            </a:r>
            <a:endParaRPr lang="en-US" sz="4400" dirty="0">
              <a:solidFill>
                <a:srgbClr val="FFFFFF"/>
              </a:solidFill>
            </a:endParaRPr>
          </a:p>
        </p:txBody>
      </p:sp>
    </p:spTree>
    <p:extLst>
      <p:ext uri="{BB962C8B-B14F-4D97-AF65-F5344CB8AC3E}">
        <p14:creationId xmlns:p14="http://schemas.microsoft.com/office/powerpoint/2010/main" val="10634357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31323"/>
            <a:ext cx="10820400" cy="1293028"/>
          </a:xfrm>
        </p:spPr>
        <p:txBody>
          <a:bodyPr>
            <a:normAutofit fontScale="90000"/>
          </a:bodyPr>
          <a:lstStyle/>
          <a:p>
            <a:pPr algn="l"/>
            <a:r>
              <a:rPr lang="en-US" dirty="0"/>
              <a:t>Cancer incidents in relation to superfund sites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Is there a higher incident of cancer in counties that contain a Superfund site?  </a:t>
            </a:r>
            <a:endParaRPr lang="en-US" dirty="0" smtClean="0"/>
          </a:p>
          <a:p>
            <a:pPr lvl="1"/>
            <a:r>
              <a:rPr lang="en-US" dirty="0" smtClean="0"/>
              <a:t>This </a:t>
            </a:r>
            <a:r>
              <a:rPr lang="en-US" dirty="0"/>
              <a:t>is the main research question that was answered. </a:t>
            </a:r>
            <a:r>
              <a:rPr lang="en-US" dirty="0" smtClean="0"/>
              <a:t>Our hypothesis is:</a:t>
            </a:r>
          </a:p>
          <a:p>
            <a:pPr lvl="2"/>
            <a:r>
              <a:rPr lang="en-US" dirty="0" smtClean="0"/>
              <a:t>Due </a:t>
            </a:r>
            <a:r>
              <a:rPr lang="en-US" dirty="0"/>
              <a:t>to the negative environment impact of superfund sites, the expectation is that cancer rates will be higher in the counties that contain Superfund site designations</a:t>
            </a:r>
            <a:r>
              <a:rPr lang="en-US" dirty="0" smtClean="0"/>
              <a:t>.</a:t>
            </a:r>
          </a:p>
          <a:p>
            <a:pPr lvl="2"/>
            <a:endParaRPr lang="en-US" dirty="0"/>
          </a:p>
          <a:p>
            <a:pPr marL="0" indent="0">
              <a:buNone/>
            </a:pPr>
            <a:r>
              <a:rPr lang="en-US" dirty="0" smtClean="0"/>
              <a:t>The </a:t>
            </a:r>
            <a:r>
              <a:rPr lang="en-US" dirty="0"/>
              <a:t>Results: </a:t>
            </a:r>
            <a:endParaRPr lang="en-US" dirty="0"/>
          </a:p>
          <a:p>
            <a:pPr lvl="1"/>
            <a:r>
              <a:rPr lang="en-US" dirty="0" smtClean="0"/>
              <a:t>After analyzing the scatter plot distribution and </a:t>
            </a:r>
            <a:r>
              <a:rPr lang="en-US" dirty="0" err="1" smtClean="0"/>
              <a:t>pearson</a:t>
            </a:r>
            <a:r>
              <a:rPr lang="en-US" dirty="0" smtClean="0"/>
              <a:t> score for each cancer type the data shows that there is no substantial correlation between Superfund Sites and incidents of cancer geographically.</a:t>
            </a:r>
            <a:endParaRPr lang="en-US" dirty="0"/>
          </a:p>
        </p:txBody>
      </p:sp>
    </p:spTree>
    <p:extLst>
      <p:ext uri="{BB962C8B-B14F-4D97-AF65-F5344CB8AC3E}">
        <p14:creationId xmlns:p14="http://schemas.microsoft.com/office/powerpoint/2010/main" val="3342342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 xmlns:a16="http://schemas.microsoft.com/office/drawing/2014/main"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674" r="5674"/>
          <a:stretch/>
        </p:blipFill>
        <p:spPr>
          <a:xfrm>
            <a:off x="5237724" y="0"/>
            <a:ext cx="6954276" cy="5491159"/>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tle 1">
            <a:extLst>
              <a:ext uri="{FF2B5EF4-FFF2-40B4-BE49-F238E27FC236}">
                <a16:creationId xmlns="" xmlns:a16="http://schemas.microsoft.com/office/drawing/2014/main" id="{490FF9DA-2DEE-4E40-9E57-8353580E579B}"/>
              </a:ext>
            </a:extLst>
          </p:cNvPr>
          <p:cNvSpPr>
            <a:spLocks noGrp="1"/>
          </p:cNvSpPr>
          <p:nvPr>
            <p:ph type="title"/>
          </p:nvPr>
        </p:nvSpPr>
        <p:spPr>
          <a:xfrm>
            <a:off x="340582" y="1420016"/>
            <a:ext cx="5314536" cy="1325563"/>
          </a:xfrm>
        </p:spPr>
        <p:txBody>
          <a:bodyPr vert="horz" lIns="91440" tIns="45720" rIns="91440" bIns="45720" rtlCol="0" anchor="ctr">
            <a:normAutofit fontScale="90000"/>
          </a:bodyPr>
          <a:lstStyle/>
          <a:p>
            <a:r>
              <a:rPr lang="en-US" sz="4400" dirty="0">
                <a:latin typeface="Arial" panose="020B0604020202020204" pitchFamily="34" charset="0"/>
                <a:cs typeface="Arial" panose="020B0604020202020204" pitchFamily="34" charset="0"/>
              </a:rPr>
              <a:t>What is a </a:t>
            </a:r>
            <a:r>
              <a:rPr lang="en-US" sz="4400" dirty="0" smtClean="0">
                <a:latin typeface="Arial" panose="020B0604020202020204" pitchFamily="34" charset="0"/>
                <a:cs typeface="Arial" panose="020B0604020202020204" pitchFamily="34" charset="0"/>
              </a:rPr>
              <a:t>Superfund </a:t>
            </a:r>
            <a:r>
              <a:rPr lang="en-US" sz="4400" dirty="0">
                <a:latin typeface="Arial" panose="020B0604020202020204" pitchFamily="34" charset="0"/>
                <a:cs typeface="Arial" panose="020B0604020202020204" pitchFamily="34" charset="0"/>
              </a:rPr>
              <a:t>site?</a:t>
            </a:r>
          </a:p>
        </p:txBody>
      </p:sp>
      <p:sp>
        <p:nvSpPr>
          <p:cNvPr id="4" name="Text Placeholder 3">
            <a:extLst>
              <a:ext uri="{FF2B5EF4-FFF2-40B4-BE49-F238E27FC236}">
                <a16:creationId xmlns="" xmlns:a16="http://schemas.microsoft.com/office/drawing/2014/main" id="{67986AA4-4241-40B8-820F-FDD06C4D5F7E}"/>
              </a:ext>
            </a:extLst>
          </p:cNvPr>
          <p:cNvSpPr>
            <a:spLocks noGrp="1"/>
          </p:cNvSpPr>
          <p:nvPr>
            <p:ph type="body" sz="half" idx="2"/>
          </p:nvPr>
        </p:nvSpPr>
        <p:spPr>
          <a:xfrm>
            <a:off x="650683" y="2994636"/>
            <a:ext cx="4390444" cy="3032454"/>
          </a:xfrm>
        </p:spPr>
        <p:txBody>
          <a:bodyPr vert="horz" lIns="91440" tIns="45720" rIns="91440" bIns="45720" rtlCol="0" anchor="t">
            <a:normAutofit/>
          </a:bodyPr>
          <a:lstStyle/>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A </a:t>
            </a:r>
            <a:r>
              <a:rPr lang="en-US" sz="1500" dirty="0" smtClean="0">
                <a:latin typeface="Arial" panose="020B0604020202020204" pitchFamily="34" charset="0"/>
                <a:cs typeface="Arial" panose="020B0604020202020204" pitchFamily="34" charset="0"/>
              </a:rPr>
              <a:t>Superfund </a:t>
            </a:r>
            <a:r>
              <a:rPr lang="en-US" sz="1500" dirty="0">
                <a:latin typeface="Arial" panose="020B0604020202020204" pitchFamily="34" charset="0"/>
                <a:cs typeface="Arial" panose="020B0604020202020204" pitchFamily="34" charset="0"/>
              </a:rPr>
              <a:t>site is </a:t>
            </a:r>
            <a:r>
              <a:rPr lang="en-US" sz="1500" dirty="0" smtClean="0">
                <a:latin typeface="Arial" panose="020B0604020202020204" pitchFamily="34" charset="0"/>
                <a:cs typeface="Arial" panose="020B0604020202020204" pitchFamily="34" charset="0"/>
              </a:rPr>
              <a:t>a designation given to a polluted area by the U.S. Government. </a:t>
            </a:r>
          </a:p>
          <a:p>
            <a:pPr indent="-228600">
              <a:buFont typeface="Arial" panose="020B0604020202020204" pitchFamily="34" charset="0"/>
              <a:buChar char="•"/>
            </a:pPr>
            <a:r>
              <a:rPr lang="en-US" sz="1500" dirty="0" smtClean="0">
                <a:latin typeface="Arial" panose="020B0604020202020204" pitchFamily="34" charset="0"/>
                <a:cs typeface="Arial" panose="020B0604020202020204" pitchFamily="34" charset="0"/>
              </a:rPr>
              <a:t>The </a:t>
            </a:r>
            <a:r>
              <a:rPr lang="en-US" sz="1500" dirty="0">
                <a:latin typeface="Arial" panose="020B0604020202020204" pitchFamily="34" charset="0"/>
                <a:cs typeface="Arial" panose="020B0604020202020204" pitchFamily="34" charset="0"/>
              </a:rPr>
              <a:t>EPA came up with the SUPERFUND program to help clean the hazardous materials. </a:t>
            </a:r>
            <a:endParaRPr lang="en-US" sz="1500" dirty="0" smtClean="0">
              <a:latin typeface="Arial" panose="020B060402020202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a:p>
            <a:r>
              <a:rPr lang="en-US" sz="1800" b="1" dirty="0" smtClean="0">
                <a:latin typeface="Arial" panose="020B0604020202020204" pitchFamily="34" charset="0"/>
                <a:cs typeface="Arial" panose="020B0604020202020204" pitchFamily="34" charset="0"/>
              </a:rPr>
              <a:t>Superfund Goals: </a:t>
            </a:r>
            <a:endParaRPr lang="en-US" sz="18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Protect </a:t>
            </a:r>
            <a:r>
              <a:rPr lang="en-US" sz="1500" dirty="0">
                <a:latin typeface="Arial" panose="020B0604020202020204" pitchFamily="34" charset="0"/>
                <a:cs typeface="Arial" panose="020B0604020202020204" pitchFamily="34" charset="0"/>
              </a:rPr>
              <a:t>human health and environment by cleaning up the contaminated sites.</a:t>
            </a:r>
          </a:p>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Make </a:t>
            </a:r>
            <a:r>
              <a:rPr lang="en-US" sz="1500" dirty="0">
                <a:latin typeface="Arial" panose="020B0604020202020204" pitchFamily="34" charset="0"/>
                <a:cs typeface="Arial" panose="020B0604020202020204" pitchFamily="34" charset="0"/>
              </a:rPr>
              <a:t>responsible parties pay and clean </a:t>
            </a:r>
            <a:r>
              <a:rPr lang="en-US" sz="1500" dirty="0" smtClean="0">
                <a:latin typeface="Arial" panose="020B0604020202020204" pitchFamily="34" charset="0"/>
                <a:cs typeface="Arial" panose="020B0604020202020204" pitchFamily="34" charset="0"/>
              </a:rPr>
              <a:t>up.</a:t>
            </a:r>
          </a:p>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Return Superfund </a:t>
            </a:r>
            <a:r>
              <a:rPr lang="en-US" sz="1500" dirty="0">
                <a:latin typeface="Arial" panose="020B0604020202020204" pitchFamily="34" charset="0"/>
                <a:cs typeface="Arial" panose="020B0604020202020204" pitchFamily="34" charset="0"/>
              </a:rPr>
              <a:t>sites to productive use. </a:t>
            </a:r>
          </a:p>
        </p:txBody>
      </p:sp>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4204"/>
            <a:ext cx="8610600" cy="1293028"/>
          </a:xfrm>
        </p:spPr>
        <p:txBody>
          <a:bodyPr/>
          <a:lstStyle/>
          <a:p>
            <a:pPr algn="l"/>
            <a:r>
              <a:rPr lang="en-US" dirty="0"/>
              <a:t>Hypothesis Rejection:</a:t>
            </a:r>
          </a:p>
        </p:txBody>
      </p:sp>
      <p:sp>
        <p:nvSpPr>
          <p:cNvPr id="3" name="Content Placeholder 2"/>
          <p:cNvSpPr>
            <a:spLocks noGrp="1"/>
          </p:cNvSpPr>
          <p:nvPr>
            <p:ph idx="1"/>
          </p:nvPr>
        </p:nvSpPr>
        <p:spPr/>
        <p:txBody>
          <a:bodyPr>
            <a:normAutofit/>
          </a:bodyPr>
          <a:lstStyle/>
          <a:p>
            <a:pPr marL="0" indent="0">
              <a:buNone/>
            </a:pPr>
            <a:r>
              <a:rPr lang="en-US" dirty="0" smtClean="0">
                <a:latin typeface="Arial" panose="020B0604020202020204" pitchFamily="34" charset="0"/>
                <a:cs typeface="Arial" panose="020B0604020202020204" pitchFamily="34" charset="0"/>
              </a:rPr>
              <a:t>According </a:t>
            </a:r>
            <a:r>
              <a:rPr lang="en-US" dirty="0">
                <a:latin typeface="Arial" panose="020B0604020202020204" pitchFamily="34" charset="0"/>
                <a:cs typeface="Arial" panose="020B0604020202020204" pitchFamily="34" charset="0"/>
              </a:rPr>
              <a:t>to the data displayed above, it makes a good case for the hypothesis to be rejected. For instance, </a:t>
            </a:r>
            <a:r>
              <a:rPr lang="en-US" dirty="0" smtClean="0">
                <a:latin typeface="Arial" panose="020B0604020202020204" pitchFamily="34" charset="0"/>
                <a:cs typeface="Arial" panose="020B0604020202020204" pitchFamily="34" charset="0"/>
              </a:rPr>
              <a:t>New Jersey has </a:t>
            </a:r>
            <a:r>
              <a:rPr lang="en-US" dirty="0">
                <a:latin typeface="Arial" panose="020B0604020202020204" pitchFamily="34" charset="0"/>
                <a:cs typeface="Arial" panose="020B0604020202020204" pitchFamily="34" charset="0"/>
              </a:rPr>
              <a:t>the highest number of superfund sites </a:t>
            </a:r>
            <a:r>
              <a:rPr lang="en-US" dirty="0" smtClean="0">
                <a:latin typeface="Arial" panose="020B0604020202020204" pitchFamily="34" charset="0"/>
                <a:cs typeface="Arial" panose="020B0604020202020204" pitchFamily="34" charset="0"/>
              </a:rPr>
              <a:t>and based on our hypothesis was expected to have the highest incidence of cancer.  Another in another example, Puerto Rico has the highest incidence of cancer yet there are few superfund site in that locality.  </a:t>
            </a:r>
          </a:p>
          <a:p>
            <a:pPr marL="0" indent="0">
              <a:buNone/>
            </a:pPr>
            <a:r>
              <a:rPr lang="en-US" dirty="0" smtClean="0">
                <a:latin typeface="Arial" panose="020B0604020202020204" pitchFamily="34" charset="0"/>
                <a:cs typeface="Arial" panose="020B0604020202020204" pitchFamily="34" charset="0"/>
              </a:rPr>
              <a:t>The </a:t>
            </a:r>
            <a:r>
              <a:rPr lang="en-US" dirty="0" err="1" smtClean="0">
                <a:latin typeface="Arial" panose="020B0604020202020204" pitchFamily="34" charset="0"/>
                <a:cs typeface="Arial" panose="020B0604020202020204" pitchFamily="34" charset="0"/>
              </a:rPr>
              <a:t>pearson</a:t>
            </a:r>
            <a:r>
              <a:rPr lang="en-US" dirty="0" smtClean="0">
                <a:latin typeface="Arial" panose="020B0604020202020204" pitchFamily="34" charset="0"/>
                <a:cs typeface="Arial" panose="020B0604020202020204" pitchFamily="34" charset="0"/>
              </a:rPr>
              <a:t> score for breast, lung, prostate, and colon cancers wa</a:t>
            </a:r>
            <a:r>
              <a:rPr lang="en-US" dirty="0" smtClean="0">
                <a:latin typeface="Arial" panose="020B0604020202020204" pitchFamily="34" charset="0"/>
                <a:cs typeface="Arial" panose="020B0604020202020204" pitchFamily="34" charset="0"/>
              </a:rPr>
              <a:t>s extremely low suggesting little to non-existent correlation.  The scores reported are 0.11, 0.06, 0.13, and 0.04 respectively. </a:t>
            </a:r>
            <a:endParaRPr lang="en-US" dirty="0" smtClean="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4949699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0FF67C4-4691-4ABE-B680-AF2E2618F86C}"/>
              </a:ext>
            </a:extLst>
          </p:cNvPr>
          <p:cNvSpPr txBox="1"/>
          <p:nvPr/>
        </p:nvSpPr>
        <p:spPr>
          <a:xfrm>
            <a:off x="525977" y="1692984"/>
            <a:ext cx="10596283" cy="1031051"/>
          </a:xfrm>
          <a:prstGeom prst="rect">
            <a:avLst/>
          </a:prstGeom>
          <a:noFill/>
        </p:spPr>
        <p:txBody>
          <a:bodyPr wrap="square" rtlCol="0">
            <a:spAutoFit/>
          </a:bodyPr>
          <a:lstStyle/>
          <a:p>
            <a:pPr algn="ctr"/>
            <a:r>
              <a:rPr lang="en-US" sz="2500" b="1" dirty="0"/>
              <a:t>Top five states with most Superfund sites</a:t>
            </a:r>
          </a:p>
          <a:p>
            <a:endParaRPr lang="en-US" dirty="0"/>
          </a:p>
          <a:p>
            <a:r>
              <a:rPr lang="en-US" dirty="0"/>
              <a:t>New Jersey 150  	Pennsylvania 127	New York 120	  California 114	 Florida 92 </a:t>
            </a:r>
          </a:p>
        </p:txBody>
      </p:sp>
      <p:sp>
        <p:nvSpPr>
          <p:cNvPr id="8" name="TextBox 7">
            <a:extLst>
              <a:ext uri="{FF2B5EF4-FFF2-40B4-BE49-F238E27FC236}">
                <a16:creationId xmlns="" xmlns:a16="http://schemas.microsoft.com/office/drawing/2014/main" id="{DEC398E9-5E5E-4791-8515-4847C7B533F3}"/>
              </a:ext>
            </a:extLst>
          </p:cNvPr>
          <p:cNvSpPr txBox="1"/>
          <p:nvPr/>
        </p:nvSpPr>
        <p:spPr>
          <a:xfrm>
            <a:off x="438662" y="3638077"/>
            <a:ext cx="3183286" cy="2031325"/>
          </a:xfrm>
          <a:prstGeom prst="rect">
            <a:avLst/>
          </a:prstGeom>
          <a:noFill/>
        </p:spPr>
        <p:txBody>
          <a:bodyPr wrap="square" rtlCol="0">
            <a:spAutoFit/>
          </a:bodyPr>
          <a:lstStyle/>
          <a:p>
            <a:endParaRPr lang="en-US" b="1" i="1" dirty="0"/>
          </a:p>
          <a:p>
            <a:r>
              <a:rPr lang="en-US" b="1" i="1" u="sng" dirty="0"/>
              <a:t>Colon Cancer</a:t>
            </a:r>
            <a:endParaRPr lang="en-US" b="1" i="1" u="sng" dirty="0">
              <a:latin typeface="Segoe UI" panose="020B0502040204020203" pitchFamily="34" charset="0"/>
            </a:endParaRPr>
          </a:p>
          <a:p>
            <a:r>
              <a:rPr lang="en-US" dirty="0"/>
              <a:t>Mississippi </a:t>
            </a:r>
            <a:r>
              <a:rPr lang="en-US" dirty="0" smtClean="0"/>
              <a:t>	48.4</a:t>
            </a:r>
            <a:endParaRPr lang="en-US" dirty="0"/>
          </a:p>
          <a:p>
            <a:r>
              <a:rPr lang="en-US" dirty="0"/>
              <a:t>West Virginia </a:t>
            </a:r>
            <a:r>
              <a:rPr lang="en-US" dirty="0" smtClean="0"/>
              <a:t>	47.0</a:t>
            </a:r>
            <a:endParaRPr lang="en-US" dirty="0"/>
          </a:p>
          <a:p>
            <a:r>
              <a:rPr lang="en-US" dirty="0"/>
              <a:t>North Dakota </a:t>
            </a:r>
            <a:r>
              <a:rPr lang="en-US" dirty="0" smtClean="0"/>
              <a:t>	45.7</a:t>
            </a:r>
            <a:endParaRPr lang="en-US" dirty="0"/>
          </a:p>
          <a:p>
            <a:r>
              <a:rPr lang="en-US" dirty="0"/>
              <a:t>Illinois </a:t>
            </a:r>
            <a:r>
              <a:rPr lang="en-US" dirty="0" smtClean="0"/>
              <a:t>		43.9</a:t>
            </a:r>
            <a:endParaRPr lang="en-US" dirty="0"/>
          </a:p>
          <a:p>
            <a:r>
              <a:rPr lang="en-US" dirty="0"/>
              <a:t>Arkansas </a:t>
            </a:r>
            <a:r>
              <a:rPr lang="en-US" dirty="0" smtClean="0"/>
              <a:t>	43.6</a:t>
            </a:r>
            <a:endParaRPr lang="en-US" dirty="0"/>
          </a:p>
        </p:txBody>
      </p:sp>
      <p:sp>
        <p:nvSpPr>
          <p:cNvPr id="9" name="TextBox 8">
            <a:extLst>
              <a:ext uri="{FF2B5EF4-FFF2-40B4-BE49-F238E27FC236}">
                <a16:creationId xmlns="" xmlns:a16="http://schemas.microsoft.com/office/drawing/2014/main" id="{88B3CEB5-6527-4A84-80CA-94985833681A}"/>
              </a:ext>
            </a:extLst>
          </p:cNvPr>
          <p:cNvSpPr txBox="1"/>
          <p:nvPr/>
        </p:nvSpPr>
        <p:spPr>
          <a:xfrm>
            <a:off x="2958085" y="3918401"/>
            <a:ext cx="2798618" cy="1754326"/>
          </a:xfrm>
          <a:prstGeom prst="rect">
            <a:avLst/>
          </a:prstGeom>
          <a:noFill/>
        </p:spPr>
        <p:txBody>
          <a:bodyPr wrap="square" rtlCol="0">
            <a:spAutoFit/>
          </a:bodyPr>
          <a:lstStyle/>
          <a:p>
            <a:r>
              <a:rPr lang="en-US" b="1" i="1" u="sng" dirty="0"/>
              <a:t>Prostate Cancer</a:t>
            </a:r>
            <a:endParaRPr lang="en-US" b="1" i="1" u="sng" dirty="0">
              <a:latin typeface="Segoe UI" panose="020B0502040204020203" pitchFamily="34" charset="0"/>
            </a:endParaRPr>
          </a:p>
          <a:p>
            <a:r>
              <a:rPr lang="en-US" dirty="0"/>
              <a:t>Puerto Rico </a:t>
            </a:r>
            <a:r>
              <a:rPr lang="en-US" dirty="0" smtClean="0"/>
              <a:t>	146.6</a:t>
            </a:r>
            <a:endParaRPr lang="en-US" dirty="0"/>
          </a:p>
          <a:p>
            <a:r>
              <a:rPr lang="en-US" dirty="0"/>
              <a:t>Washington </a:t>
            </a:r>
            <a:r>
              <a:rPr lang="en-US" dirty="0" smtClean="0"/>
              <a:t>D.C 143.5</a:t>
            </a:r>
            <a:endParaRPr lang="en-US" dirty="0"/>
          </a:p>
          <a:p>
            <a:r>
              <a:rPr lang="en-US" dirty="0"/>
              <a:t>Delaware </a:t>
            </a:r>
            <a:r>
              <a:rPr lang="en-US" dirty="0" smtClean="0"/>
              <a:t>	136.1</a:t>
            </a:r>
            <a:endParaRPr lang="en-US" dirty="0"/>
          </a:p>
          <a:p>
            <a:r>
              <a:rPr lang="en-US" dirty="0"/>
              <a:t>New York </a:t>
            </a:r>
            <a:r>
              <a:rPr lang="en-US" dirty="0" smtClean="0"/>
              <a:t>	131.7</a:t>
            </a:r>
            <a:endParaRPr lang="en-US" dirty="0"/>
          </a:p>
          <a:p>
            <a:r>
              <a:rPr lang="en-US" dirty="0"/>
              <a:t>Mississippi </a:t>
            </a:r>
            <a:r>
              <a:rPr lang="en-US" dirty="0" smtClean="0"/>
              <a:t>	130.6</a:t>
            </a:r>
            <a:endParaRPr lang="en-US" dirty="0"/>
          </a:p>
        </p:txBody>
      </p:sp>
      <p:sp>
        <p:nvSpPr>
          <p:cNvPr id="10" name="TextBox 9">
            <a:extLst>
              <a:ext uri="{FF2B5EF4-FFF2-40B4-BE49-F238E27FC236}">
                <a16:creationId xmlns="" xmlns:a16="http://schemas.microsoft.com/office/drawing/2014/main" id="{AA8E154C-6772-43B2-9CB8-E4E198DB406D}"/>
              </a:ext>
            </a:extLst>
          </p:cNvPr>
          <p:cNvSpPr txBox="1"/>
          <p:nvPr/>
        </p:nvSpPr>
        <p:spPr>
          <a:xfrm>
            <a:off x="5680466" y="3884169"/>
            <a:ext cx="3309501" cy="1754326"/>
          </a:xfrm>
          <a:prstGeom prst="rect">
            <a:avLst/>
          </a:prstGeom>
          <a:noFill/>
        </p:spPr>
        <p:txBody>
          <a:bodyPr wrap="square" rtlCol="0">
            <a:spAutoFit/>
          </a:bodyPr>
          <a:lstStyle/>
          <a:p>
            <a:r>
              <a:rPr lang="en-US" b="1" i="1" u="sng" dirty="0"/>
              <a:t>Breast Cancer</a:t>
            </a:r>
            <a:endParaRPr lang="en-US" b="1" i="1" u="sng" dirty="0">
              <a:solidFill>
                <a:srgbClr val="24292E"/>
              </a:solidFill>
              <a:latin typeface="Segoe UI" panose="020B0502040204020203" pitchFamily="34" charset="0"/>
            </a:endParaRPr>
          </a:p>
          <a:p>
            <a:r>
              <a:rPr lang="en-US" dirty="0"/>
              <a:t>New </a:t>
            </a:r>
            <a:r>
              <a:rPr lang="en-US" dirty="0" smtClean="0"/>
              <a:t>Hampshire	143.9</a:t>
            </a:r>
            <a:endParaRPr lang="en-US" dirty="0"/>
          </a:p>
          <a:p>
            <a:r>
              <a:rPr lang="en-US" dirty="0"/>
              <a:t>Washington D.C. 139.7</a:t>
            </a:r>
          </a:p>
          <a:p>
            <a:r>
              <a:rPr lang="en-US" dirty="0" smtClean="0"/>
              <a:t>Massachusetts	137.6</a:t>
            </a:r>
            <a:endParaRPr lang="en-US" dirty="0"/>
          </a:p>
          <a:p>
            <a:r>
              <a:rPr lang="en-US" dirty="0"/>
              <a:t>Rhode Island </a:t>
            </a:r>
            <a:r>
              <a:rPr lang="en-US" dirty="0" smtClean="0"/>
              <a:t>	135.3</a:t>
            </a:r>
            <a:endParaRPr lang="en-US" dirty="0"/>
          </a:p>
          <a:p>
            <a:r>
              <a:rPr lang="en-US" dirty="0"/>
              <a:t>South Dakota </a:t>
            </a:r>
            <a:r>
              <a:rPr lang="en-US" dirty="0" smtClean="0"/>
              <a:t>	134.3</a:t>
            </a:r>
            <a:endParaRPr lang="en-US" dirty="0"/>
          </a:p>
        </p:txBody>
      </p:sp>
      <p:sp>
        <p:nvSpPr>
          <p:cNvPr id="13" name="TextBox 12">
            <a:extLst>
              <a:ext uri="{FF2B5EF4-FFF2-40B4-BE49-F238E27FC236}">
                <a16:creationId xmlns="" xmlns:a16="http://schemas.microsoft.com/office/drawing/2014/main" id="{6EA9ED76-FDAD-451A-98CD-1FD8640543F8}"/>
              </a:ext>
            </a:extLst>
          </p:cNvPr>
          <p:cNvSpPr txBox="1"/>
          <p:nvPr/>
        </p:nvSpPr>
        <p:spPr>
          <a:xfrm>
            <a:off x="8457937" y="3901902"/>
            <a:ext cx="2838554" cy="1754326"/>
          </a:xfrm>
          <a:prstGeom prst="rect">
            <a:avLst/>
          </a:prstGeom>
          <a:noFill/>
        </p:spPr>
        <p:txBody>
          <a:bodyPr wrap="square" rtlCol="0">
            <a:spAutoFit/>
          </a:bodyPr>
          <a:lstStyle/>
          <a:p>
            <a:r>
              <a:rPr lang="en-US" b="1" i="1" u="sng" dirty="0"/>
              <a:t>Lung Cancer</a:t>
            </a:r>
            <a:endParaRPr lang="en-US" b="1" i="1" u="sng" dirty="0">
              <a:solidFill>
                <a:srgbClr val="24292E"/>
              </a:solidFill>
              <a:latin typeface="Segoe UI" panose="020B0502040204020203" pitchFamily="34" charset="0"/>
            </a:endParaRPr>
          </a:p>
          <a:p>
            <a:r>
              <a:rPr lang="en-US" dirty="0"/>
              <a:t>West Virginia </a:t>
            </a:r>
            <a:r>
              <a:rPr lang="en-US" dirty="0" smtClean="0"/>
              <a:t>	80.3</a:t>
            </a:r>
            <a:endParaRPr lang="en-US" dirty="0"/>
          </a:p>
          <a:p>
            <a:r>
              <a:rPr lang="en-US" dirty="0"/>
              <a:t>Arkansas </a:t>
            </a:r>
            <a:r>
              <a:rPr lang="en-US" dirty="0" smtClean="0"/>
              <a:t>	78.0</a:t>
            </a:r>
            <a:endParaRPr lang="en-US" dirty="0"/>
          </a:p>
          <a:p>
            <a:r>
              <a:rPr lang="en-US" dirty="0"/>
              <a:t>Tennessee </a:t>
            </a:r>
            <a:r>
              <a:rPr lang="en-US" dirty="0" smtClean="0"/>
              <a:t>	75.7</a:t>
            </a:r>
            <a:endParaRPr lang="en-US" dirty="0"/>
          </a:p>
          <a:p>
            <a:r>
              <a:rPr lang="en-US" dirty="0"/>
              <a:t>Mississippi </a:t>
            </a:r>
            <a:r>
              <a:rPr lang="en-US" dirty="0" smtClean="0"/>
              <a:t>	75.0</a:t>
            </a:r>
            <a:endParaRPr lang="en-US" dirty="0"/>
          </a:p>
          <a:p>
            <a:r>
              <a:rPr lang="en-US" dirty="0"/>
              <a:t>Missouri </a:t>
            </a:r>
            <a:r>
              <a:rPr lang="en-US" dirty="0" smtClean="0"/>
              <a:t>		74.2</a:t>
            </a:r>
            <a:endParaRPr lang="en-US" dirty="0"/>
          </a:p>
        </p:txBody>
      </p:sp>
      <p:sp>
        <p:nvSpPr>
          <p:cNvPr id="14" name="TextBox 13">
            <a:extLst>
              <a:ext uri="{FF2B5EF4-FFF2-40B4-BE49-F238E27FC236}">
                <a16:creationId xmlns="" xmlns:a16="http://schemas.microsoft.com/office/drawing/2014/main" id="{058107F9-29D1-4ED8-BE52-035BAD932C8E}"/>
              </a:ext>
            </a:extLst>
          </p:cNvPr>
          <p:cNvSpPr txBox="1"/>
          <p:nvPr/>
        </p:nvSpPr>
        <p:spPr>
          <a:xfrm>
            <a:off x="630789" y="3135407"/>
            <a:ext cx="11139055" cy="523220"/>
          </a:xfrm>
          <a:prstGeom prst="rect">
            <a:avLst/>
          </a:prstGeom>
          <a:noFill/>
        </p:spPr>
        <p:txBody>
          <a:bodyPr wrap="square" rtlCol="0">
            <a:spAutoFit/>
          </a:bodyPr>
          <a:lstStyle/>
          <a:p>
            <a:pPr algn="ctr"/>
            <a:r>
              <a:rPr lang="en-US" sz="2800" b="1" dirty="0"/>
              <a:t>Top five states of cancer incidents</a:t>
            </a:r>
          </a:p>
        </p:txBody>
      </p:sp>
      <p:sp>
        <p:nvSpPr>
          <p:cNvPr id="11" name="Title 1">
            <a:extLst>
              <a:ext uri="{FF2B5EF4-FFF2-40B4-BE49-F238E27FC236}">
                <a16:creationId xmlns="" xmlns:a16="http://schemas.microsoft.com/office/drawing/2014/main" id="{E4AFB656-7472-4296-90F2-209C01779B51}"/>
              </a:ext>
            </a:extLst>
          </p:cNvPr>
          <p:cNvSpPr>
            <a:spLocks noGrp="1"/>
          </p:cNvSpPr>
          <p:nvPr>
            <p:ph type="title"/>
          </p:nvPr>
        </p:nvSpPr>
        <p:spPr>
          <a:xfrm>
            <a:off x="646111" y="452718"/>
            <a:ext cx="9404723" cy="759962"/>
          </a:xfrm>
        </p:spPr>
        <p:txBody>
          <a:bodyPr/>
          <a:lstStyle/>
          <a:p>
            <a:pPr algn="ctr"/>
            <a:r>
              <a:rPr lang="en-US" dirty="0" smtClean="0"/>
              <a:t>Interesting insights</a:t>
            </a:r>
            <a:endParaRPr lang="en-US" dirty="0"/>
          </a:p>
        </p:txBody>
      </p:sp>
    </p:spTree>
    <p:extLst>
      <p:ext uri="{BB962C8B-B14F-4D97-AF65-F5344CB8AC3E}">
        <p14:creationId xmlns:p14="http://schemas.microsoft.com/office/powerpoint/2010/main" val="21897520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663EF7-6895-495E-937B-714166656655}"/>
              </a:ext>
            </a:extLst>
          </p:cNvPr>
          <p:cNvSpPr>
            <a:spLocks noGrp="1"/>
          </p:cNvSpPr>
          <p:nvPr>
            <p:ph type="title"/>
          </p:nvPr>
        </p:nvSpPr>
        <p:spPr>
          <a:xfrm>
            <a:off x="828260" y="661006"/>
            <a:ext cx="10120685" cy="1293028"/>
          </a:xfrm>
        </p:spPr>
        <p:txBody>
          <a:bodyPr/>
          <a:lstStyle/>
          <a:p>
            <a:pPr algn="l"/>
            <a:r>
              <a:rPr lang="en-US" dirty="0"/>
              <a:t>How does Arizona measure up?</a:t>
            </a:r>
          </a:p>
        </p:txBody>
      </p:sp>
      <p:sp>
        <p:nvSpPr>
          <p:cNvPr id="3" name="Content Placeholder 2">
            <a:extLst>
              <a:ext uri="{FF2B5EF4-FFF2-40B4-BE49-F238E27FC236}">
                <a16:creationId xmlns="" xmlns:a16="http://schemas.microsoft.com/office/drawing/2014/main" id="{A73EF608-AC6E-436D-909E-7C4A2C34876D}"/>
              </a:ext>
            </a:extLst>
          </p:cNvPr>
          <p:cNvSpPr>
            <a:spLocks noGrp="1"/>
          </p:cNvSpPr>
          <p:nvPr>
            <p:ph idx="1"/>
          </p:nvPr>
        </p:nvSpPr>
        <p:spPr/>
        <p:txBody>
          <a:bodyPr/>
          <a:lstStyle/>
          <a:p>
            <a:pPr marL="0" indent="0">
              <a:buNone/>
            </a:pPr>
            <a:r>
              <a:rPr lang="en-US" dirty="0"/>
              <a:t>Arizona is in the bottom five states of cancer incidence for all four cancer types researched. Second lowest was Wyoming.</a:t>
            </a:r>
          </a:p>
          <a:p>
            <a:pPr marL="0" indent="0">
              <a:buNone/>
            </a:pPr>
            <a:endParaRPr lang="en-US" dirty="0"/>
          </a:p>
          <a:p>
            <a:pPr marL="0" indent="0">
              <a:buNone/>
            </a:pPr>
            <a:r>
              <a:rPr lang="en-US" dirty="0"/>
              <a:t>Breast </a:t>
            </a:r>
            <a:r>
              <a:rPr lang="en-US" dirty="0" smtClean="0"/>
              <a:t>cancer	112.9 </a:t>
            </a:r>
            <a:endParaRPr lang="en-US" dirty="0"/>
          </a:p>
          <a:p>
            <a:pPr marL="0" indent="0">
              <a:buNone/>
            </a:pPr>
            <a:r>
              <a:rPr lang="en-US" dirty="0"/>
              <a:t>Colon </a:t>
            </a:r>
            <a:r>
              <a:rPr lang="en-US" dirty="0" smtClean="0"/>
              <a:t>cancer	33.6</a:t>
            </a:r>
            <a:endParaRPr lang="en-US" dirty="0"/>
          </a:p>
          <a:p>
            <a:pPr marL="0" indent="0">
              <a:buNone/>
            </a:pPr>
            <a:r>
              <a:rPr lang="en-US" dirty="0" smtClean="0"/>
              <a:t>Lung			49.3</a:t>
            </a:r>
            <a:endParaRPr lang="en-US" dirty="0"/>
          </a:p>
          <a:p>
            <a:pPr marL="0" indent="0">
              <a:buNone/>
            </a:pPr>
            <a:r>
              <a:rPr lang="en-US" dirty="0" smtClean="0"/>
              <a:t>Prostate		78.6</a:t>
            </a:r>
            <a:endParaRPr lang="en-US" dirty="0"/>
          </a:p>
        </p:txBody>
      </p:sp>
    </p:spTree>
    <p:extLst>
      <p:ext uri="{BB962C8B-B14F-4D97-AF65-F5344CB8AC3E}">
        <p14:creationId xmlns:p14="http://schemas.microsoft.com/office/powerpoint/2010/main" val="4206014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6B49C4-1EFC-4E03-A4D3-77405B8FC6FE}"/>
              </a:ext>
            </a:extLst>
          </p:cNvPr>
          <p:cNvSpPr>
            <a:spLocks noGrp="1"/>
          </p:cNvSpPr>
          <p:nvPr>
            <p:ph type="title"/>
          </p:nvPr>
        </p:nvSpPr>
        <p:spPr>
          <a:xfrm>
            <a:off x="685800" y="661006"/>
            <a:ext cx="8610600" cy="1293028"/>
          </a:xfrm>
        </p:spPr>
        <p:txBody>
          <a:bodyPr/>
          <a:lstStyle/>
          <a:p>
            <a:pPr algn="l"/>
            <a:r>
              <a:rPr lang="en-US" dirty="0"/>
              <a:t>Further Research</a:t>
            </a:r>
          </a:p>
        </p:txBody>
      </p:sp>
      <p:sp>
        <p:nvSpPr>
          <p:cNvPr id="3" name="Content Placeholder 2">
            <a:extLst>
              <a:ext uri="{FF2B5EF4-FFF2-40B4-BE49-F238E27FC236}">
                <a16:creationId xmlns="" xmlns:a16="http://schemas.microsoft.com/office/drawing/2014/main" id="{2AA77B95-FF7B-4BFF-BD8A-DBD2072BE747}"/>
              </a:ext>
            </a:extLst>
          </p:cNvPr>
          <p:cNvSpPr>
            <a:spLocks noGrp="1"/>
          </p:cNvSpPr>
          <p:nvPr>
            <p:ph idx="1"/>
          </p:nvPr>
        </p:nvSpPr>
        <p:spPr/>
        <p:txBody>
          <a:bodyPr/>
          <a:lstStyle/>
          <a:p>
            <a:pPr marL="0" indent="0">
              <a:buNone/>
            </a:pPr>
            <a:r>
              <a:rPr lang="en-US" dirty="0"/>
              <a:t>Now that we have come to this conclusion, what additional data sets can we use to correlate cancer rates in each of the 50 states:</a:t>
            </a:r>
          </a:p>
          <a:p>
            <a:pPr marL="0" indent="0">
              <a:buNone/>
            </a:pPr>
            <a:endParaRPr lang="en-US" dirty="0"/>
          </a:p>
          <a:p>
            <a:r>
              <a:rPr lang="en-US" dirty="0"/>
              <a:t>Specific diets in different parts of the country?</a:t>
            </a:r>
          </a:p>
          <a:p>
            <a:r>
              <a:rPr lang="en-US" dirty="0"/>
              <a:t>Obesity?</a:t>
            </a:r>
          </a:p>
          <a:p>
            <a:r>
              <a:rPr lang="en-US" dirty="0"/>
              <a:t>Tobacco use</a:t>
            </a:r>
          </a:p>
          <a:p>
            <a:r>
              <a:rPr lang="en-US" dirty="0"/>
              <a:t>Hours worked per week?</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267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 xmlns:a16="http://schemas.microsoft.com/office/drawing/2014/main" id="{99899462-FC16-43B0-966B-FCA2634507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dirty="0" smtClean="0">
                <a:solidFill>
                  <a:srgbClr val="FFFFFF"/>
                </a:solidFill>
              </a:rPr>
              <a:t>What is Cancer?</a:t>
            </a:r>
            <a:endParaRPr lang="en-US" sz="4400" dirty="0">
              <a:solidFill>
                <a:srgbClr val="FFFFFF"/>
              </a:solidFill>
            </a:endParaRPr>
          </a:p>
        </p:txBody>
      </p:sp>
      <p:sp>
        <p:nvSpPr>
          <p:cNvPr id="4" name="Text Placeholder 3">
            <a:extLst>
              <a:ext uri="{FF2B5EF4-FFF2-40B4-BE49-F238E27FC236}">
                <a16:creationId xmlns="" xmlns:a16="http://schemas.microsoft.com/office/drawing/2014/main"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pic>
        <p:nvPicPr>
          <p:cNvPr id="5" name="Picture 4" descr="https://www.cancer.gov/PublishedContent/Images/images/research/science/dna/DNA-structure-article.__v70046598.jpg">
            <a:extLst>
              <a:ext uri="{FF2B5EF4-FFF2-40B4-BE49-F238E27FC236}">
                <a16:creationId xmlns="" xmlns:a16="http://schemas.microsoft.com/office/drawing/2014/main"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 xmlns:a16="http://schemas.microsoft.com/office/drawing/2014/main" id="{AAFEA932-2DF1-410C-A00A-7A1E7DBF75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 xmlns:a16="http://schemas.microsoft.com/office/drawing/2014/main"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51C562E3-49F3-4CE5-96FD-D3B9B4917114}"/>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4400" kern="1200">
                <a:solidFill>
                  <a:srgbClr val="FFFFFF"/>
                </a:solidFill>
                <a:latin typeface="+mj-lt"/>
                <a:ea typeface="+mj-ea"/>
                <a:cs typeface="+mj-cs"/>
              </a:rPr>
              <a:t>Cancer Types</a:t>
            </a:r>
          </a:p>
        </p:txBody>
      </p:sp>
      <p:sp>
        <p:nvSpPr>
          <p:cNvPr id="4" name="Text Placeholder 3">
            <a:extLst>
              <a:ext uri="{FF2B5EF4-FFF2-40B4-BE49-F238E27FC236}">
                <a16:creationId xmlns="" xmlns:a16="http://schemas.microsoft.com/office/drawing/2014/main" id="{7CE05658-88E7-456B-974E-EEB13285FE9C}"/>
              </a:ext>
            </a:extLst>
          </p:cNvPr>
          <p:cNvSpPr>
            <a:spLocks noGrp="1"/>
          </p:cNvSpPr>
          <p:nvPr>
            <p:ph type="body" sz="half" idx="2"/>
          </p:nvPr>
        </p:nvSpPr>
        <p:spPr>
          <a:xfrm>
            <a:off x="6090574" y="801866"/>
            <a:ext cx="5306084" cy="5230634"/>
          </a:xfrm>
        </p:spPr>
        <p:txBody>
          <a:bodyPr vert="horz" lIns="91440" tIns="45720" rIns="91440" bIns="45720" rtlCol="0" anchor="ctr">
            <a:normAutofit/>
          </a:bodyPr>
          <a:lstStyle/>
          <a:p>
            <a:pPr lvl="0"/>
            <a:r>
              <a:rPr lang="en-US" sz="2400" dirty="0" smtClean="0">
                <a:solidFill>
                  <a:srgbClr val="000000"/>
                </a:solidFill>
              </a:rPr>
              <a:t>In this project we look to correlate the top four </a:t>
            </a:r>
            <a:r>
              <a:rPr lang="en-US" sz="2400" dirty="0">
                <a:solidFill>
                  <a:srgbClr val="000000"/>
                </a:solidFill>
              </a:rPr>
              <a:t>Cancer </a:t>
            </a:r>
            <a:r>
              <a:rPr lang="en-US" sz="2400" dirty="0" smtClean="0">
                <a:solidFill>
                  <a:srgbClr val="000000"/>
                </a:solidFill>
              </a:rPr>
              <a:t>types with the existence of Superfund Sites:</a:t>
            </a:r>
          </a:p>
          <a:p>
            <a:pPr lvl="0"/>
            <a:endParaRPr lang="en-US" sz="2400" dirty="0">
              <a:solidFill>
                <a:srgbClr val="000000"/>
              </a:solidFill>
            </a:endParaRPr>
          </a:p>
          <a:p>
            <a:pPr marL="342900" lvl="0" indent="-342900">
              <a:buFont typeface="Arial" panose="020B0604020202020204" pitchFamily="34" charset="0"/>
              <a:buChar char="•"/>
            </a:pPr>
            <a:r>
              <a:rPr lang="en-US" sz="2400" dirty="0" smtClean="0">
                <a:solidFill>
                  <a:srgbClr val="000000"/>
                </a:solidFill>
              </a:rPr>
              <a:t>Lung Cancer</a:t>
            </a:r>
          </a:p>
          <a:p>
            <a:pPr marL="342900" lvl="0" indent="-342900">
              <a:buFont typeface="Arial" panose="020B0604020202020204" pitchFamily="34" charset="0"/>
              <a:buChar char="•"/>
            </a:pPr>
            <a:r>
              <a:rPr lang="en-US" sz="2400" dirty="0">
                <a:solidFill>
                  <a:srgbClr val="000000"/>
                </a:solidFill>
              </a:rPr>
              <a:t>C</a:t>
            </a:r>
            <a:r>
              <a:rPr lang="en-US" sz="2400" dirty="0" smtClean="0">
                <a:solidFill>
                  <a:srgbClr val="000000"/>
                </a:solidFill>
              </a:rPr>
              <a:t>olon Cancer</a:t>
            </a:r>
            <a:endParaRPr lang="en-US" sz="2400" dirty="0">
              <a:solidFill>
                <a:srgbClr val="000000"/>
              </a:solidFill>
            </a:endParaRPr>
          </a:p>
          <a:p>
            <a:pPr marL="342900" lvl="0" indent="-342900">
              <a:buFont typeface="Arial" panose="020B0604020202020204" pitchFamily="34" charset="0"/>
              <a:buChar char="•"/>
            </a:pPr>
            <a:r>
              <a:rPr lang="en-US" sz="2400" dirty="0">
                <a:solidFill>
                  <a:srgbClr val="000000"/>
                </a:solidFill>
              </a:rPr>
              <a:t>Breast Cancer</a:t>
            </a:r>
          </a:p>
          <a:p>
            <a:pPr marL="342900" indent="-342900">
              <a:buFont typeface="Arial" panose="020B0604020202020204" pitchFamily="34" charset="0"/>
              <a:buChar char="•"/>
            </a:pPr>
            <a:r>
              <a:rPr lang="en-US" sz="2400" dirty="0">
                <a:solidFill>
                  <a:srgbClr val="000000"/>
                </a:solidFill>
              </a:rPr>
              <a:t>Prostate Cancer</a:t>
            </a:r>
          </a:p>
        </p:txBody>
      </p:sp>
    </p:spTree>
    <p:extLst>
      <p:ext uri="{BB962C8B-B14F-4D97-AF65-F5344CB8AC3E}">
        <p14:creationId xmlns:p14="http://schemas.microsoft.com/office/powerpoint/2010/main" val="3916881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latin typeface="Arial" panose="020B0604020202020204" pitchFamily="34" charset="0"/>
                <a:cs typeface="Arial" panose="020B0604020202020204" pitchFamily="34" charset="0"/>
              </a:rPr>
              <a:t>Methodology for Data Gathering</a:t>
            </a:r>
            <a:endParaRPr lang="en-US" sz="4400" dirty="0">
              <a:solidFill>
                <a:srgbClr val="FFFFFF"/>
              </a:solidFill>
            </a:endParaRPr>
          </a:p>
        </p:txBody>
      </p:sp>
    </p:spTree>
    <p:extLst>
      <p:ext uri="{BB962C8B-B14F-4D97-AF65-F5344CB8AC3E}">
        <p14:creationId xmlns:p14="http://schemas.microsoft.com/office/powerpoint/2010/main" val="2205268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486137"/>
            <a:ext cx="9866794" cy="5382851"/>
          </a:xfrm>
        </p:spPr>
        <p:txBody>
          <a:bodyPr>
            <a:normAutofit fontScale="92500" lnSpcReduction="10000"/>
          </a:bodyPr>
          <a:lstStyle/>
          <a:p>
            <a:pPr lvl="0">
              <a:lnSpc>
                <a:spcPct val="100000"/>
              </a:lnSpc>
              <a:spcBef>
                <a:spcPct val="0"/>
              </a:spcBef>
            </a:pPr>
            <a:r>
              <a:rPr lang="en-US" sz="4400" dirty="0">
                <a:latin typeface="+mj-lt"/>
                <a:ea typeface="+mj-ea"/>
                <a:cs typeface="+mj-cs"/>
              </a:rPr>
              <a:t>Data sources</a:t>
            </a:r>
          </a:p>
          <a:p>
            <a:pPr lvl="0"/>
            <a:endParaRPr lang="en-US" dirty="0"/>
          </a:p>
          <a:p>
            <a:pPr lvl="0"/>
            <a:r>
              <a:rPr lang="en-US" sz="2400" b="1" dirty="0" err="1" smtClean="0"/>
              <a:t>Kaggle</a:t>
            </a:r>
            <a:r>
              <a:rPr lang="en-US" sz="2400" b="1" dirty="0" smtClean="0"/>
              <a:t> </a:t>
            </a:r>
            <a:r>
              <a:rPr lang="en-US" sz="2400" b="1" dirty="0"/>
              <a:t>Superfund site </a:t>
            </a:r>
            <a:r>
              <a:rPr lang="en-US" sz="2400" b="1" dirty="0" smtClean="0"/>
              <a:t>JSON</a:t>
            </a:r>
            <a:endParaRPr lang="en-US" sz="2400" b="1" dirty="0"/>
          </a:p>
          <a:p>
            <a:pPr lvl="1"/>
            <a:r>
              <a:rPr lang="en-US" sz="2000" dirty="0"/>
              <a:t>Data source provided Latitude and longitude of all the Superfund sites based on addresses.  There are 1344 active superfund </a:t>
            </a:r>
            <a:r>
              <a:rPr lang="en-US" sz="2000" dirty="0" smtClean="0"/>
              <a:t>sites</a:t>
            </a:r>
          </a:p>
          <a:p>
            <a:pPr lvl="1"/>
            <a:r>
              <a:rPr lang="en-US" sz="2000" dirty="0" smtClean="0">
                <a:hlinkClick r:id="rId2"/>
              </a:rPr>
              <a:t>www.kaggle.com</a:t>
            </a:r>
            <a:endParaRPr lang="en-US" sz="2000" dirty="0" smtClean="0"/>
          </a:p>
          <a:p>
            <a:pPr lvl="1"/>
            <a:endParaRPr lang="en-US" sz="2000" dirty="0"/>
          </a:p>
          <a:p>
            <a:pPr lvl="0"/>
            <a:r>
              <a:rPr lang="en-US" sz="2400" b="1" dirty="0"/>
              <a:t>Cancer incidence rates</a:t>
            </a:r>
          </a:p>
          <a:p>
            <a:pPr lvl="1"/>
            <a:r>
              <a:rPr lang="en-US" sz="2000" dirty="0"/>
              <a:t>Data source provided Cancer incident rates for each state for multiple types of </a:t>
            </a:r>
            <a:r>
              <a:rPr lang="en-US" sz="2000" dirty="0" smtClean="0"/>
              <a:t>cancers</a:t>
            </a:r>
          </a:p>
          <a:p>
            <a:pPr lvl="1"/>
            <a:r>
              <a:rPr lang="en-US" sz="2000" dirty="0">
                <a:hlinkClick r:id="rId3"/>
              </a:rPr>
              <a:t>https://statecancerprofiles.cancer.gov</a:t>
            </a:r>
            <a:r>
              <a:rPr lang="en-US" sz="2000" dirty="0" smtClean="0">
                <a:hlinkClick r:id="rId3"/>
              </a:rPr>
              <a:t>/</a:t>
            </a:r>
            <a:endParaRPr lang="en-US" sz="2000" dirty="0" smtClean="0"/>
          </a:p>
          <a:p>
            <a:pPr lvl="1"/>
            <a:endParaRPr lang="en-US" sz="2000" dirty="0"/>
          </a:p>
          <a:p>
            <a:pPr lvl="1"/>
            <a:endParaRPr lang="en-US" sz="2000" dirty="0"/>
          </a:p>
          <a:p>
            <a:pPr lvl="1"/>
            <a:endParaRPr lang="en-US" sz="2000" dirty="0"/>
          </a:p>
          <a:p>
            <a:pPr lvl="0"/>
            <a:r>
              <a:rPr lang="en-US" sz="2400" dirty="0"/>
              <a:t>Team picked the top 4 cancer types.  Downloaded csv files for each type.  Combined all cancer information into </a:t>
            </a:r>
            <a:r>
              <a:rPr lang="en-US" sz="2400" dirty="0" smtClean="0"/>
              <a:t>a csv</a:t>
            </a:r>
            <a:r>
              <a:rPr lang="en-US" sz="2400" dirty="0"/>
              <a:t>.</a:t>
            </a:r>
          </a:p>
          <a:p>
            <a:endParaRPr lang="en-US" sz="2400" dirty="0"/>
          </a:p>
        </p:txBody>
      </p:sp>
    </p:spTree>
    <p:extLst>
      <p:ext uri="{BB962C8B-B14F-4D97-AF65-F5344CB8AC3E}">
        <p14:creationId xmlns:p14="http://schemas.microsoft.com/office/powerpoint/2010/main" val="395845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839" y="213529"/>
            <a:ext cx="8610600" cy="1293028"/>
          </a:xfrm>
        </p:spPr>
        <p:txBody>
          <a:bodyPr/>
          <a:lstStyle/>
          <a:p>
            <a:pPr algn="l"/>
            <a:r>
              <a:rPr lang="en-US" dirty="0" smtClean="0"/>
              <a:t>Data wrangling</a:t>
            </a:r>
            <a:endParaRPr lang="en-US" dirty="0"/>
          </a:p>
        </p:txBody>
      </p:sp>
      <p:sp>
        <p:nvSpPr>
          <p:cNvPr id="6" name="Content Placeholder 5"/>
          <p:cNvSpPr>
            <a:spLocks noGrp="1"/>
          </p:cNvSpPr>
          <p:nvPr>
            <p:ph idx="1"/>
          </p:nvPr>
        </p:nvSpPr>
        <p:spPr>
          <a:xfrm>
            <a:off x="330414" y="1605288"/>
            <a:ext cx="4323080" cy="4351338"/>
          </a:xfrm>
        </p:spPr>
        <p:txBody>
          <a:bodyPr>
            <a:normAutofit fontScale="92500"/>
          </a:bodyPr>
          <a:lstStyle/>
          <a:p>
            <a:pPr marL="0" indent="0">
              <a:buNone/>
            </a:pPr>
            <a:r>
              <a:rPr lang="en-US" dirty="0" smtClean="0">
                <a:latin typeface="Arial" panose="020B0604020202020204" pitchFamily="34" charset="0"/>
                <a:cs typeface="Arial" panose="020B0604020202020204" pitchFamily="34" charset="0"/>
              </a:rPr>
              <a:t>Read Superfund JSON</a:t>
            </a:r>
          </a:p>
          <a:p>
            <a:pPr marL="800100" lvl="1"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	Superfund Site </a:t>
            </a:r>
            <a:r>
              <a:rPr lang="en-US" dirty="0" err="1" smtClean="0">
                <a:latin typeface="Arial" panose="020B0604020202020204" pitchFamily="34" charset="0"/>
                <a:cs typeface="Arial" panose="020B0604020202020204" pitchFamily="34" charset="0"/>
              </a:rPr>
              <a:t>Json</a:t>
            </a:r>
            <a:endParaRPr lang="en-US" dirty="0" smtClean="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Built </a:t>
            </a:r>
            <a:r>
              <a:rPr lang="en-US" dirty="0" err="1" smtClean="0">
                <a:latin typeface="Arial" panose="020B0604020202020204" pitchFamily="34" charset="0"/>
                <a:cs typeface="Arial" panose="020B0604020202020204" pitchFamily="34" charset="0"/>
              </a:rPr>
              <a:t>dataframe</a:t>
            </a:r>
            <a:r>
              <a:rPr lang="en-US" dirty="0" smtClean="0">
                <a:latin typeface="Arial" panose="020B0604020202020204" pitchFamily="34" charset="0"/>
                <a:cs typeface="Arial" panose="020B0604020202020204" pitchFamily="34" charset="0"/>
              </a:rPr>
              <a:t> of Superfund sites per state</a:t>
            </a:r>
          </a:p>
          <a:p>
            <a:pPr marL="0" indent="0">
              <a:buNone/>
            </a:pPr>
            <a:r>
              <a:rPr lang="en-US" dirty="0" smtClean="0">
                <a:latin typeface="Arial" panose="020B0604020202020204" pitchFamily="34" charset="0"/>
                <a:cs typeface="Arial" panose="020B0604020202020204" pitchFamily="34" charset="0"/>
              </a:rPr>
              <a:t>Read Cancer data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Data was displayed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Each team member created csv files per state and created 51 total csv files (1 for each state)</a:t>
            </a:r>
          </a:p>
          <a:p>
            <a:pPr marL="0" indent="0">
              <a:buNone/>
            </a:pPr>
            <a:r>
              <a:rPr lang="en-US" dirty="0" smtClean="0">
                <a:latin typeface="Arial" panose="020B0604020202020204" pitchFamily="34" charset="0"/>
                <a:cs typeface="Arial" panose="020B0604020202020204" pitchFamily="34" charset="0"/>
              </a:rPr>
              <a:t>Wrote Python routine to read in each state csv and merge data into on combined cancer set per state</a:t>
            </a:r>
          </a:p>
          <a:p>
            <a:pPr marL="0" indent="0">
              <a:buNone/>
            </a:pPr>
            <a:endParaRPr lang="en-US" dirty="0" smtClean="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5347749" y="475487"/>
            <a:ext cx="6156960" cy="5877745"/>
          </a:xfrm>
          <a:prstGeom prst="rect">
            <a:avLst/>
          </a:prstGeom>
        </p:spPr>
      </p:pic>
      <p:pic>
        <p:nvPicPr>
          <p:cNvPr id="12" name="Picture 11"/>
          <p:cNvPicPr>
            <a:picLocks noChangeAspect="1"/>
          </p:cNvPicPr>
          <p:nvPr/>
        </p:nvPicPr>
        <p:blipFill>
          <a:blip r:embed="rId3"/>
          <a:stretch>
            <a:fillRect/>
          </a:stretch>
        </p:blipFill>
        <p:spPr>
          <a:xfrm>
            <a:off x="9284106" y="151636"/>
            <a:ext cx="2504554" cy="5103366"/>
          </a:xfrm>
          <a:prstGeom prst="rect">
            <a:avLst/>
          </a:prstGeom>
        </p:spPr>
      </p:pic>
    </p:spTree>
    <p:extLst>
      <p:ext uri="{BB962C8B-B14F-4D97-AF65-F5344CB8AC3E}">
        <p14:creationId xmlns:p14="http://schemas.microsoft.com/office/powerpoint/2010/main" val="399639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6" y="235563"/>
            <a:ext cx="8610600" cy="943242"/>
          </a:xfrm>
        </p:spPr>
        <p:txBody>
          <a:bodyPr/>
          <a:lstStyle/>
          <a:p>
            <a:pPr algn="l"/>
            <a:r>
              <a:rPr lang="en-US" dirty="0" smtClean="0"/>
              <a:t>Superfund count per State</a:t>
            </a:r>
            <a:endParaRPr lang="en-US" dirty="0"/>
          </a:p>
        </p:txBody>
      </p:sp>
      <p:pic>
        <p:nvPicPr>
          <p:cNvPr id="4" name="Content Placeholder 3"/>
          <p:cNvPicPr>
            <a:picLocks noGrp="1" noChangeAspect="1"/>
          </p:cNvPicPr>
          <p:nvPr>
            <p:ph idx="1"/>
          </p:nvPr>
        </p:nvPicPr>
        <p:blipFill>
          <a:blip r:embed="rId2"/>
          <a:stretch>
            <a:fillRect/>
          </a:stretch>
        </p:blipFill>
        <p:spPr>
          <a:xfrm>
            <a:off x="1333042" y="1026710"/>
            <a:ext cx="9562640" cy="5722036"/>
          </a:xfrm>
          <a:prstGeom prst="rect">
            <a:avLst/>
          </a:prstGeom>
        </p:spPr>
      </p:pic>
    </p:spTree>
    <p:extLst>
      <p:ext uri="{BB962C8B-B14F-4D97-AF65-F5344CB8AC3E}">
        <p14:creationId xmlns:p14="http://schemas.microsoft.com/office/powerpoint/2010/main" val="171743557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864</TotalTime>
  <Words>887</Words>
  <Application>Microsoft Office PowerPoint</Application>
  <PresentationFormat>Widescreen</PresentationFormat>
  <Paragraphs>157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Century Gothic</vt:lpstr>
      <vt:lpstr>Segoe UI</vt:lpstr>
      <vt:lpstr>Vapor Trail</vt:lpstr>
      <vt:lpstr>University of Arizona - Data Science Bootcamp</vt:lpstr>
      <vt:lpstr>PowerPoint Presentation</vt:lpstr>
      <vt:lpstr>What is a Superfund site?</vt:lpstr>
      <vt:lpstr>What is Cancer?</vt:lpstr>
      <vt:lpstr>Cancer Types</vt:lpstr>
      <vt:lpstr>Methodology for Data Gathering</vt:lpstr>
      <vt:lpstr>PowerPoint Presentation</vt:lpstr>
      <vt:lpstr>Data wrangling</vt:lpstr>
      <vt:lpstr>Superfund count per State</vt:lpstr>
      <vt:lpstr>Data wrangling</vt:lpstr>
      <vt:lpstr>Scatter Plots correlation</vt:lpstr>
      <vt:lpstr>Visualizations </vt:lpstr>
      <vt:lpstr>Scatter plot results per cancer Type</vt:lpstr>
      <vt:lpstr>Breast Cancer Scatter Plot</vt:lpstr>
      <vt:lpstr>LUNG Cancer Scatter Plot</vt:lpstr>
      <vt:lpstr>PROSTATE Cancer Scatter Plot</vt:lpstr>
      <vt:lpstr>COLON Cancer Scatter Plot</vt:lpstr>
      <vt:lpstr>Heatmap results</vt:lpstr>
      <vt:lpstr>Cancer HEATMAP Plot</vt:lpstr>
      <vt:lpstr>Cancer HEATMAP Plot</vt:lpstr>
      <vt:lpstr>Cancer HEATMAP Plot</vt:lpstr>
      <vt:lpstr>Cancer HEATMAP Plot</vt:lpstr>
      <vt:lpstr>Cancer HEATMAP Plot</vt:lpstr>
      <vt:lpstr>Cancer HEATMAP Plot</vt:lpstr>
      <vt:lpstr>PowerPoint Presentation</vt:lpstr>
      <vt:lpstr>PowerPoint Presentation</vt:lpstr>
      <vt:lpstr>PowerPoint Presentation</vt:lpstr>
      <vt:lpstr>Conclusions</vt:lpstr>
      <vt:lpstr>Cancer incidents in relation to superfund sites  </vt:lpstr>
      <vt:lpstr>Hypothesis Rejection:</vt:lpstr>
      <vt:lpstr>Interesting insights</vt:lpstr>
      <vt:lpstr>How does Arizona measure up?</vt:lpstr>
      <vt:lpstr>Further Research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keywords>CTPClassification=CTP_NT</cp:keywords>
  <cp:lastModifiedBy>Paynich, Bryan S</cp:lastModifiedBy>
  <cp:revision>51</cp:revision>
  <dcterms:created xsi:type="dcterms:W3CDTF">2019-01-24T00:40:17Z</dcterms:created>
  <dcterms:modified xsi:type="dcterms:W3CDTF">2019-01-24T19:03:19Z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0e9e1255-fd14-4d61-acee-83053eb723d7</vt:lpwstr>
  </property>
  <property fmtid="{D5CDD505-2E9C-101B-9397-08002B2CF9AE}" pid="3" name="CTP_TimeStamp">
    <vt:lpwstr>2019-01-24 19:03:17Z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